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9"/>
  </p:notesMasterIdLst>
  <p:sldIdLst>
    <p:sldId id="368" r:id="rId2"/>
    <p:sldId id="365" r:id="rId3"/>
    <p:sldId id="366" r:id="rId4"/>
    <p:sldId id="367" r:id="rId5"/>
    <p:sldId id="369" r:id="rId6"/>
    <p:sldId id="371" r:id="rId7"/>
    <p:sldId id="342" r:id="rId8"/>
  </p:sldIdLst>
  <p:sldSz cx="12192000" cy="82296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614" userDrawn="1">
          <p15:clr>
            <a:srgbClr val="A4A3A4"/>
          </p15:clr>
        </p15:guide>
        <p15:guide id="2" pos="384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A2183B-7AF4-B53D-88BD-965B8D62E8F3}" name="Girish Dinakaran" initials="GD" userId="S::gdinakaran@bookr.inc::18c595f1-520e-4f8e-9114-8264b5aff25d" providerId="AD"/>
  <p188:author id="{AADB4453-D11D-E4EA-C74D-22347B610EF4}" name="g dinakaran" initials="gd" userId="a3c5d8b138e5dc1a" providerId="Windows Live"/>
  <p188:author id="{3D68A8B0-E033-0226-9066-38BEB242464A}" name="Shreya Hegde" initials="SH" userId="S::shegde@bookr.inc::8d822b7f-4a38-4c2b-b70c-99965c852479" providerId="AD"/>
  <p188:author id="{D1FBD2BB-1308-8888-DFF7-9318F66A1095}" name="Divya Vijayaraghavan" initials="DV" userId="S::divya@bookr.inc::8e905d3a-23a5-43e5-8da6-572699219043" providerId="AD"/>
  <p188:author id="{B4E155CE-BD10-0AFF-71DF-44865EC28562}" name="Home" initials="DV" userId="Hom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ushant Ravindra" initials="DR" lastIdx="4" clrIdx="0">
    <p:extLst>
      <p:ext uri="{19B8F6BF-5375-455C-9EA6-DF929625EA0E}">
        <p15:presenceInfo xmlns:p15="http://schemas.microsoft.com/office/powerpoint/2012/main" userId="S-1-5-21-1129549822-3088922563-2289938303-114520" providerId="AD"/>
      </p:ext>
    </p:extLst>
  </p:cmAuthor>
  <p:cmAuthor id="2" name="Vijay Raj" initials="VR" lastIdx="2" clrIdx="1">
    <p:extLst>
      <p:ext uri="{19B8F6BF-5375-455C-9EA6-DF929625EA0E}">
        <p15:presenceInfo xmlns:p15="http://schemas.microsoft.com/office/powerpoint/2012/main" userId="0773f2c777c34770" providerId="Windows Live"/>
      </p:ext>
    </p:extLst>
  </p:cmAuthor>
  <p:cmAuthor id="3" name="Home" initials="DV" lastIdx="1" clrIdx="2">
    <p:extLst>
      <p:ext uri="{19B8F6BF-5375-455C-9EA6-DF929625EA0E}">
        <p15:presenceInfo xmlns:p15="http://schemas.microsoft.com/office/powerpoint/2012/main" userId="Home" providerId="None"/>
      </p:ext>
    </p:extLst>
  </p:cmAuthor>
  <p:cmAuthor id="4" name="Vijay" initials="V" lastIdx="11" clrIdx="3">
    <p:extLst>
      <p:ext uri="{19B8F6BF-5375-455C-9EA6-DF929625EA0E}">
        <p15:presenceInfo xmlns:p15="http://schemas.microsoft.com/office/powerpoint/2012/main" userId="3282d6c495488f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225"/>
    <a:srgbClr val="FFB9A3"/>
    <a:srgbClr val="FFC2AF"/>
    <a:srgbClr val="FFC5B3"/>
    <a:srgbClr val="656467"/>
    <a:srgbClr val="969599"/>
    <a:srgbClr val="87868A"/>
    <a:srgbClr val="C9C8CA"/>
    <a:srgbClr val="A3A2A4"/>
    <a:srgbClr val="FFA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95" autoAdjust="0"/>
    <p:restoredTop sz="96283" autoAdjust="0"/>
  </p:normalViewPr>
  <p:slideViewPr>
    <p:cSldViewPr snapToGrid="0">
      <p:cViewPr>
        <p:scale>
          <a:sx n="100" d="100"/>
          <a:sy n="100" d="100"/>
        </p:scale>
        <p:origin x="658" y="-230"/>
      </p:cViewPr>
      <p:guideLst>
        <p:guide orient="horz" pos="2614"/>
        <p:guide pos="384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vijay\Work%20documents\Documents\Bookr\Projects\Bookr%20Projects\FEAST\Draft%20shared\FEAST%20Financial%20Analysis%20Data_V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spc="0" baseline="0">
                <a:solidFill>
                  <a:srgbClr val="00B0F0"/>
                </a:solidFill>
                <a:latin typeface="Century Gothic" panose="020B0502020202020204" pitchFamily="34" charset="0"/>
                <a:ea typeface="+mn-ea"/>
                <a:cs typeface="+mn-cs"/>
              </a:defRPr>
            </a:pPr>
            <a:r>
              <a:rPr lang="en-US" b="1" dirty="0">
                <a:solidFill>
                  <a:srgbClr val="00B0F0"/>
                </a:solidFill>
              </a:rPr>
              <a:t>Revenue &amp; Expenses FY21 – FY23</a:t>
            </a:r>
          </a:p>
        </c:rich>
      </c:tx>
      <c:layout>
        <c:manualLayout>
          <c:xMode val="edge"/>
          <c:yMode val="edge"/>
          <c:x val="0.28126377952755904"/>
          <c:y val="9.7222222222222224E-2"/>
        </c:manualLayout>
      </c:layout>
      <c:overlay val="0"/>
      <c:spPr>
        <a:noFill/>
        <a:ln>
          <a:noFill/>
        </a:ln>
        <a:effectLst/>
      </c:spPr>
      <c:txPr>
        <a:bodyPr rot="0" spcFirstLastPara="1" vertOverflow="ellipsis" vert="horz" wrap="square" anchor="ctr" anchorCtr="1"/>
        <a:lstStyle/>
        <a:p>
          <a:pPr>
            <a:defRPr sz="960" b="1" i="0" u="none" strike="noStrike" kern="1200" spc="0" baseline="0">
              <a:solidFill>
                <a:srgbClr val="00B0F0"/>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9.3208661417322841E-2"/>
          <c:y val="0.2581944444444445"/>
          <c:w val="0.80401356080489939"/>
          <c:h val="0.73979367162438037"/>
        </c:manualLayout>
      </c:layout>
      <c:barChart>
        <c:barDir val="bar"/>
        <c:grouping val="clustered"/>
        <c:varyColors val="0"/>
        <c:ser>
          <c:idx val="1"/>
          <c:order val="0"/>
          <c:tx>
            <c:strRef>
              <c:f>'Financial Graph data'!$D$5</c:f>
              <c:strCache>
                <c:ptCount val="1"/>
                <c:pt idx="0">
                  <c:v>Expenses</c:v>
                </c:pt>
              </c:strCache>
            </c:strRef>
          </c:tx>
          <c:spPr>
            <a:gradFill flip="none" rotWithShape="1">
              <a:gsLst>
                <a:gs pos="0">
                  <a:srgbClr val="FFB9A3">
                    <a:alpha val="50000"/>
                  </a:srgbClr>
                </a:gs>
                <a:gs pos="50000">
                  <a:srgbClr val="FFC2AF">
                    <a:shade val="67500"/>
                    <a:satMod val="115000"/>
                  </a:srgbClr>
                </a:gs>
                <a:gs pos="100000">
                  <a:srgbClr val="FFC2AF">
                    <a:shade val="100000"/>
                    <a:satMod val="115000"/>
                  </a:srgbClr>
                </a:gs>
              </a:gsLst>
              <a:path path="circle">
                <a:fillToRect t="100000" r="100000"/>
              </a:path>
              <a:tileRect l="-100000" b="-100000"/>
            </a:gra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'Financial Graph data'!$B$6:$B$8</c:f>
              <c:strCache>
                <c:ptCount val="3"/>
                <c:pt idx="0">
                  <c:v>FY 23</c:v>
                </c:pt>
                <c:pt idx="1">
                  <c:v>FY22</c:v>
                </c:pt>
                <c:pt idx="2">
                  <c:v>FY21</c:v>
                </c:pt>
              </c:strCache>
            </c:strRef>
          </c:cat>
          <c:val>
            <c:numRef>
              <c:f>'Financial Graph data'!$D$6:$D$8</c:f>
              <c:numCache>
                <c:formatCode>_("$"* #,##0_);_("$"* \(#,##0\);_("$"* "-"??_);_(@_)</c:formatCode>
                <c:ptCount val="3"/>
                <c:pt idx="0">
                  <c:v>1337463.23</c:v>
                </c:pt>
                <c:pt idx="1">
                  <c:v>900175.91</c:v>
                </c:pt>
                <c:pt idx="2">
                  <c:v>652818.48</c:v>
                </c:pt>
              </c:numCache>
            </c:numRef>
          </c:val>
          <c:extLst>
            <c:ext xmlns:c16="http://schemas.microsoft.com/office/drawing/2014/chart" uri="{C3380CC4-5D6E-409C-BE32-E72D297353CC}">
              <c16:uniqueId val="{00000000-E495-445E-8240-4DFE1A38FC46}"/>
            </c:ext>
          </c:extLst>
        </c:ser>
        <c:ser>
          <c:idx val="0"/>
          <c:order val="1"/>
          <c:tx>
            <c:strRef>
              <c:f>'Financial Graph data'!$C$5</c:f>
              <c:strCache>
                <c:ptCount val="1"/>
                <c:pt idx="0">
                  <c:v>Revenue</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'Financial Graph data'!$B$6:$B$8</c:f>
              <c:strCache>
                <c:ptCount val="3"/>
                <c:pt idx="0">
                  <c:v>FY 23</c:v>
                </c:pt>
                <c:pt idx="1">
                  <c:v>FY22</c:v>
                </c:pt>
                <c:pt idx="2">
                  <c:v>FY21</c:v>
                </c:pt>
              </c:strCache>
            </c:strRef>
          </c:cat>
          <c:val>
            <c:numRef>
              <c:f>'Financial Graph data'!$C$6:$C$8</c:f>
              <c:numCache>
                <c:formatCode>_("$"* #,##0_);_("$"* \(#,##0\);_("$"* "-"??_);_(@_)</c:formatCode>
                <c:ptCount val="3"/>
                <c:pt idx="0">
                  <c:v>602589.31999999995</c:v>
                </c:pt>
                <c:pt idx="1">
                  <c:v>375030.87</c:v>
                </c:pt>
                <c:pt idx="2">
                  <c:v>1767937.04</c:v>
                </c:pt>
              </c:numCache>
            </c:numRef>
          </c:val>
          <c:extLst>
            <c:ext xmlns:c16="http://schemas.microsoft.com/office/drawing/2014/chart" uri="{C3380CC4-5D6E-409C-BE32-E72D297353CC}">
              <c16:uniqueId val="{00000001-E495-445E-8240-4DFE1A38FC46}"/>
            </c:ext>
          </c:extLst>
        </c:ser>
        <c:dLbls>
          <c:showLegendKey val="0"/>
          <c:showVal val="0"/>
          <c:showCatName val="0"/>
          <c:showSerName val="0"/>
          <c:showPercent val="0"/>
          <c:showBubbleSize val="0"/>
        </c:dLbls>
        <c:gapWidth val="80"/>
        <c:axId val="222535087"/>
        <c:axId val="222533647"/>
      </c:barChart>
      <c:catAx>
        <c:axId val="2225350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22533647"/>
        <c:crosses val="autoZero"/>
        <c:auto val="1"/>
        <c:lblAlgn val="ctr"/>
        <c:lblOffset val="100"/>
        <c:noMultiLvlLbl val="0"/>
      </c:catAx>
      <c:valAx>
        <c:axId val="222533647"/>
        <c:scaling>
          <c:orientation val="minMax"/>
        </c:scaling>
        <c:delete val="1"/>
        <c:axPos val="b"/>
        <c:numFmt formatCode="_(&quot;$&quot;* #,##0_);_(&quot;$&quot;* \(#,##0\);_(&quot;$&quot;* &quot;-&quot;??_);_(@_)" sourceLinked="1"/>
        <c:majorTickMark val="none"/>
        <c:minorTickMark val="none"/>
        <c:tickLblPos val="nextTo"/>
        <c:crossAx val="222535087"/>
        <c:crosses val="autoZero"/>
        <c:crossBetween val="between"/>
      </c:valAx>
      <c:spPr>
        <a:noFill/>
        <a:ln>
          <a:noFill/>
        </a:ln>
        <a:effectLst/>
      </c:spPr>
    </c:plotArea>
    <c:legend>
      <c:legendPos val="b"/>
      <c:layout>
        <c:manualLayout>
          <c:xMode val="edge"/>
          <c:yMode val="edge"/>
          <c:x val="0.33578215223097113"/>
          <c:y val="0.18780293088363953"/>
          <c:w val="0.28954680664916888"/>
          <c:h val="7.145632837561971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spc="0" baseline="0">
                <a:solidFill>
                  <a:srgbClr val="00B0F0"/>
                </a:solidFill>
                <a:latin typeface="Century Gothic" panose="020B0502020202020204" pitchFamily="34" charset="0"/>
                <a:ea typeface="+mn-ea"/>
                <a:cs typeface="+mn-cs"/>
              </a:defRPr>
            </a:pPr>
            <a:r>
              <a:rPr lang="en-US" b="1">
                <a:solidFill>
                  <a:srgbClr val="00B0F0"/>
                </a:solidFill>
              </a:rPr>
              <a:t>Program Expenses FY21 – FY23</a:t>
            </a:r>
          </a:p>
        </c:rich>
      </c:tx>
      <c:layout>
        <c:manualLayout>
          <c:xMode val="edge"/>
          <c:yMode val="edge"/>
          <c:x val="0.3105763188052198"/>
          <c:y val="6.4814814814814811E-2"/>
        </c:manualLayout>
      </c:layout>
      <c:overlay val="0"/>
      <c:spPr>
        <a:noFill/>
        <a:ln>
          <a:noFill/>
        </a:ln>
        <a:effectLst/>
      </c:spPr>
      <c:txPr>
        <a:bodyPr rot="0" spcFirstLastPara="1" vertOverflow="ellipsis" vert="horz" wrap="square" anchor="ctr" anchorCtr="1"/>
        <a:lstStyle/>
        <a:p>
          <a:pPr>
            <a:defRPr sz="960" b="1" i="0" u="none" strike="noStrike" kern="1200" spc="0" baseline="0">
              <a:solidFill>
                <a:srgbClr val="00B0F0"/>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23830621172353456"/>
          <c:y val="0.20729184893554972"/>
          <c:w val="0.76169375541672313"/>
          <c:h val="0.71564997083697868"/>
        </c:manualLayout>
      </c:layout>
      <c:barChart>
        <c:barDir val="bar"/>
        <c:grouping val="stacked"/>
        <c:varyColors val="0"/>
        <c:ser>
          <c:idx val="0"/>
          <c:order val="0"/>
          <c:tx>
            <c:strRef>
              <c:f>'[Chart in Microsoft PowerPoint]Financial Graph data'!$C$12</c:f>
              <c:strCache>
                <c:ptCount val="1"/>
                <c:pt idx="0">
                  <c:v>FY21</c:v>
                </c:pt>
              </c:strCache>
            </c:strRef>
          </c:tx>
          <c:spPr>
            <a:gradFill flip="none" rotWithShape="1">
              <a:gsLst>
                <a:gs pos="0">
                  <a:srgbClr val="00B0F0">
                    <a:shade val="30000"/>
                    <a:satMod val="115000"/>
                    <a:alpha val="20000"/>
                  </a:srgbClr>
                </a:gs>
                <a:gs pos="100000">
                  <a:srgbClr val="00B0F0">
                    <a:alpha val="40000"/>
                  </a:srgbClr>
                </a:gs>
                <a:gs pos="100000">
                  <a:srgbClr val="00B0F0">
                    <a:shade val="100000"/>
                    <a:satMod val="115000"/>
                  </a:srgbClr>
                </a:gs>
              </a:gsLst>
              <a:lin ang="2700000" scaled="1"/>
              <a:tileRect/>
            </a:gradFill>
            <a:ln>
              <a:noFill/>
            </a:ln>
            <a:effectLst/>
          </c:spPr>
          <c:invertIfNegative val="0"/>
          <c:cat>
            <c:strRef>
              <c:f>'[Chart in Microsoft PowerPoint]Financial Graph data'!$B$13:$B$18</c:f>
              <c:strCache>
                <c:ptCount val="6"/>
                <c:pt idx="0">
                  <c:v>Fundraising</c:v>
                </c:pt>
                <c:pt idx="1">
                  <c:v>Administration</c:v>
                </c:pt>
                <c:pt idx="2">
                  <c:v>Community Events</c:v>
                </c:pt>
                <c:pt idx="3">
                  <c:v>Training</c:v>
                </c:pt>
                <c:pt idx="4">
                  <c:v>Food Access</c:v>
                </c:pt>
                <c:pt idx="5">
                  <c:v>Core Nutrition</c:v>
                </c:pt>
              </c:strCache>
            </c:strRef>
          </c:cat>
          <c:val>
            <c:numRef>
              <c:f>'[Chart in Microsoft PowerPoint]Financial Graph data'!$C$13:$C$18</c:f>
              <c:numCache>
                <c:formatCode>_("$"* #,##0_);_("$"* \(#,##0\);_("$"* "-"??_);_(@_)</c:formatCode>
                <c:ptCount val="6"/>
                <c:pt idx="0">
                  <c:v>87690.93</c:v>
                </c:pt>
                <c:pt idx="1">
                  <c:v>127968.17</c:v>
                </c:pt>
                <c:pt idx="2">
                  <c:v>74707.056983834671</c:v>
                </c:pt>
                <c:pt idx="3">
                  <c:v>23103.265803151218</c:v>
                </c:pt>
                <c:pt idx="4">
                  <c:v>19955.046114180481</c:v>
                </c:pt>
                <c:pt idx="5">
                  <c:v>319394.0110988337</c:v>
                </c:pt>
              </c:numCache>
            </c:numRef>
          </c:val>
          <c:extLst>
            <c:ext xmlns:c16="http://schemas.microsoft.com/office/drawing/2014/chart" uri="{C3380CC4-5D6E-409C-BE32-E72D297353CC}">
              <c16:uniqueId val="{00000000-05C0-4626-8A2B-916DFA6C99B0}"/>
            </c:ext>
          </c:extLst>
        </c:ser>
        <c:ser>
          <c:idx val="1"/>
          <c:order val="1"/>
          <c:tx>
            <c:strRef>
              <c:f>'[Chart in Microsoft PowerPoint]Financial Graph data'!$D$12</c:f>
              <c:strCache>
                <c:ptCount val="1"/>
                <c:pt idx="0">
                  <c:v>FY22</c:v>
                </c:pt>
              </c:strCache>
            </c:strRef>
          </c:tx>
          <c: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c:spPr>
          <c:invertIfNegative val="0"/>
          <c:cat>
            <c:strRef>
              <c:f>'[Chart in Microsoft PowerPoint]Financial Graph data'!$B$13:$B$18</c:f>
              <c:strCache>
                <c:ptCount val="6"/>
                <c:pt idx="0">
                  <c:v>Fundraising</c:v>
                </c:pt>
                <c:pt idx="1">
                  <c:v>Administration</c:v>
                </c:pt>
                <c:pt idx="2">
                  <c:v>Community Events</c:v>
                </c:pt>
                <c:pt idx="3">
                  <c:v>Training</c:v>
                </c:pt>
                <c:pt idx="4">
                  <c:v>Food Access</c:v>
                </c:pt>
                <c:pt idx="5">
                  <c:v>Core Nutrition</c:v>
                </c:pt>
              </c:strCache>
            </c:strRef>
          </c:cat>
          <c:val>
            <c:numRef>
              <c:f>'[Chart in Microsoft PowerPoint]Financial Graph data'!$D$13:$D$18</c:f>
              <c:numCache>
                <c:formatCode>_("$"* #,##0_);_("$"* \(#,##0\);_("$"* "-"??_);_(@_)</c:formatCode>
                <c:ptCount val="6"/>
                <c:pt idx="0">
                  <c:v>108081.16000000002</c:v>
                </c:pt>
                <c:pt idx="1">
                  <c:v>254777.74999999997</c:v>
                </c:pt>
                <c:pt idx="2">
                  <c:v>22863.112135761592</c:v>
                </c:pt>
                <c:pt idx="3">
                  <c:v>26380.839863410591</c:v>
                </c:pt>
                <c:pt idx="4">
                  <c:v>35573.990951986751</c:v>
                </c:pt>
                <c:pt idx="5">
                  <c:v>452499.05704884103</c:v>
                </c:pt>
              </c:numCache>
            </c:numRef>
          </c:val>
          <c:extLst>
            <c:ext xmlns:c16="http://schemas.microsoft.com/office/drawing/2014/chart" uri="{C3380CC4-5D6E-409C-BE32-E72D297353CC}">
              <c16:uniqueId val="{00000001-05C0-4626-8A2B-916DFA6C99B0}"/>
            </c:ext>
          </c:extLst>
        </c:ser>
        <c:ser>
          <c:idx val="2"/>
          <c:order val="2"/>
          <c:tx>
            <c:strRef>
              <c:f>'[Chart in Microsoft PowerPoint]Financial Graph data'!$E$12</c:f>
              <c:strCache>
                <c:ptCount val="1"/>
                <c:pt idx="0">
                  <c:v>FY23</c:v>
                </c:pt>
              </c:strCache>
            </c:strRef>
          </c:tx>
          <c:spPr>
            <a:gradFill flip="none" rotWithShape="1">
              <a:gsLst>
                <a:gs pos="0">
                  <a:schemeClr val="accent3">
                    <a:lumMod val="67000"/>
                    <a:alpha val="50000"/>
                  </a:schemeClr>
                </a:gs>
                <a:gs pos="48000">
                  <a:schemeClr val="accent3">
                    <a:lumMod val="97000"/>
                    <a:lumOff val="3000"/>
                  </a:schemeClr>
                </a:gs>
                <a:gs pos="100000">
                  <a:schemeClr val="accent3">
                    <a:lumMod val="60000"/>
                    <a:lumOff val="40000"/>
                  </a:schemeClr>
                </a:gs>
              </a:gsLst>
              <a:lin ang="16200000" scaled="1"/>
              <a:tileRect/>
            </a:gradFill>
            <a:ln>
              <a:noFill/>
            </a:ln>
            <a:effectLst/>
          </c:spPr>
          <c:invertIfNegative val="0"/>
          <c:cat>
            <c:strRef>
              <c:f>'[Chart in Microsoft PowerPoint]Financial Graph data'!$B$13:$B$18</c:f>
              <c:strCache>
                <c:ptCount val="6"/>
                <c:pt idx="0">
                  <c:v>Fundraising</c:v>
                </c:pt>
                <c:pt idx="1">
                  <c:v>Administration</c:v>
                </c:pt>
                <c:pt idx="2">
                  <c:v>Community Events</c:v>
                </c:pt>
                <c:pt idx="3">
                  <c:v>Training</c:v>
                </c:pt>
                <c:pt idx="4">
                  <c:v>Food Access</c:v>
                </c:pt>
                <c:pt idx="5">
                  <c:v>Core Nutrition</c:v>
                </c:pt>
              </c:strCache>
            </c:strRef>
          </c:cat>
          <c:val>
            <c:numRef>
              <c:f>'[Chart in Microsoft PowerPoint]Financial Graph data'!$E$13:$E$18</c:f>
              <c:numCache>
                <c:formatCode>_("$"* #,##0_);_("$"* \(#,##0\);_("$"* "-"??_);_(@_)</c:formatCode>
                <c:ptCount val="6"/>
                <c:pt idx="0">
                  <c:v>261833.83199999997</c:v>
                </c:pt>
                <c:pt idx="1">
                  <c:v>266141.79200000002</c:v>
                </c:pt>
                <c:pt idx="2">
                  <c:v>58622.610371573595</c:v>
                </c:pt>
                <c:pt idx="3">
                  <c:v>40343.532765482232</c:v>
                </c:pt>
                <c:pt idx="4">
                  <c:v>247831.39037157359</c:v>
                </c:pt>
                <c:pt idx="5">
                  <c:v>462690.07249137055</c:v>
                </c:pt>
              </c:numCache>
            </c:numRef>
          </c:val>
          <c:extLst>
            <c:ext xmlns:c16="http://schemas.microsoft.com/office/drawing/2014/chart" uri="{C3380CC4-5D6E-409C-BE32-E72D297353CC}">
              <c16:uniqueId val="{00000002-05C0-4626-8A2B-916DFA6C99B0}"/>
            </c:ext>
          </c:extLst>
        </c:ser>
        <c:ser>
          <c:idx val="3"/>
          <c:order val="3"/>
          <c:tx>
            <c:strRef>
              <c:f>'[Chart in Microsoft PowerPoint]Financial Graph data'!$F$12</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PowerPoint]Financial Graph data'!$B$13:$B$18</c:f>
              <c:strCache>
                <c:ptCount val="6"/>
                <c:pt idx="0">
                  <c:v>Fundraising</c:v>
                </c:pt>
                <c:pt idx="1">
                  <c:v>Administration</c:v>
                </c:pt>
                <c:pt idx="2">
                  <c:v>Community Events</c:v>
                </c:pt>
                <c:pt idx="3">
                  <c:v>Training</c:v>
                </c:pt>
                <c:pt idx="4">
                  <c:v>Food Access</c:v>
                </c:pt>
                <c:pt idx="5">
                  <c:v>Core Nutrition</c:v>
                </c:pt>
              </c:strCache>
            </c:strRef>
          </c:cat>
          <c:val>
            <c:numRef>
              <c:f>'[Chart in Microsoft PowerPoint]Financial Graph data'!$F$13:$F$18</c:f>
              <c:numCache>
                <c:formatCode>_("$"* #,##0_);_("$"* \(#,##0\);_("$"* "-"??_);_(@_)</c:formatCode>
                <c:ptCount val="6"/>
                <c:pt idx="0">
                  <c:v>457605.92200000002</c:v>
                </c:pt>
                <c:pt idx="1">
                  <c:v>648887.71200000006</c:v>
                </c:pt>
                <c:pt idx="2">
                  <c:v>156192.77949116984</c:v>
                </c:pt>
                <c:pt idx="3">
                  <c:v>89827.638432044041</c:v>
                </c:pt>
                <c:pt idx="4">
                  <c:v>303360.42743774084</c:v>
                </c:pt>
                <c:pt idx="5">
                  <c:v>1234583.1406390453</c:v>
                </c:pt>
              </c:numCache>
            </c:numRef>
          </c:val>
          <c:extLst>
            <c:ext xmlns:c16="http://schemas.microsoft.com/office/drawing/2014/chart" uri="{C3380CC4-5D6E-409C-BE32-E72D297353CC}">
              <c16:uniqueId val="{00000003-05C0-4626-8A2B-916DFA6C99B0}"/>
            </c:ext>
          </c:extLst>
        </c:ser>
        <c:dLbls>
          <c:showLegendKey val="0"/>
          <c:showVal val="0"/>
          <c:showCatName val="0"/>
          <c:showSerName val="0"/>
          <c:showPercent val="0"/>
          <c:showBubbleSize val="0"/>
        </c:dLbls>
        <c:gapWidth val="50"/>
        <c:overlap val="100"/>
        <c:axId val="222540367"/>
        <c:axId val="222536047"/>
      </c:barChart>
      <c:catAx>
        <c:axId val="2225403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lgn="just">
              <a:defRPr sz="8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22536047"/>
        <c:crosses val="autoZero"/>
        <c:auto val="1"/>
        <c:lblAlgn val="ctr"/>
        <c:lblOffset val="100"/>
        <c:noMultiLvlLbl val="0"/>
      </c:catAx>
      <c:valAx>
        <c:axId val="222536047"/>
        <c:scaling>
          <c:orientation val="minMax"/>
        </c:scaling>
        <c:delete val="1"/>
        <c:axPos val="b"/>
        <c:numFmt formatCode="_(&quot;$&quot;* #,##0_);_(&quot;$&quot;* \(#,##0\);_(&quot;$&quot;* &quot;-&quot;??_);_(@_)" sourceLinked="1"/>
        <c:majorTickMark val="none"/>
        <c:minorTickMark val="none"/>
        <c:tickLblPos val="nextTo"/>
        <c:crossAx val="222540367"/>
        <c:crosses val="autoZero"/>
        <c:crossBetween val="between"/>
      </c:valAx>
      <c:spPr>
        <a:noFill/>
        <a:ln>
          <a:noFill/>
        </a:ln>
        <a:effectLst/>
      </c:spPr>
    </c:plotArea>
    <c:legend>
      <c:legendPos val="b"/>
      <c:legendEntry>
        <c:idx val="3"/>
        <c:delete val="1"/>
      </c:legendEntry>
      <c:layout>
        <c:manualLayout>
          <c:xMode val="edge"/>
          <c:yMode val="edge"/>
          <c:x val="0.36147647037078112"/>
          <c:y val="0.15076589384660249"/>
          <c:w val="0.32921169478228368"/>
          <c:h val="7.145632837561971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960" b="1" dirty="0">
                <a:latin typeface="Century Gothic" panose="020B0502020202020204" pitchFamily="34" charset="0"/>
              </a:rPr>
              <a:t>FY23</a:t>
            </a:r>
            <a:br>
              <a:rPr lang="en-US" sz="960" b="1" dirty="0">
                <a:latin typeface="Century Gothic" panose="020B0502020202020204" pitchFamily="34" charset="0"/>
              </a:rPr>
            </a:br>
            <a:r>
              <a:rPr lang="en-US" sz="960" b="1" dirty="0">
                <a:solidFill>
                  <a:srgbClr val="3399FF"/>
                </a:solidFill>
                <a:latin typeface="Century Gothic" panose="020B0502020202020204" pitchFamily="34" charset="0"/>
              </a:rPr>
              <a:t>Program Related [61%] – Fundraising &amp; Admin [39%]</a:t>
            </a:r>
          </a:p>
        </c:rich>
      </c:tx>
      <c:layout>
        <c:manualLayout>
          <c:xMode val="edge"/>
          <c:yMode val="edge"/>
          <c:x val="7.2920312041826377E-2"/>
          <c:y val="6.276935003355149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2023</c:v>
                </c:pt>
              </c:strCache>
            </c:strRef>
          </c:tx>
          <c:spPr>
            <a:ln w="6350"/>
          </c:spPr>
          <c:dPt>
            <c:idx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6350">
                <a:solidFill>
                  <a:schemeClr val="lt1"/>
                </a:solidFill>
              </a:ln>
              <a:effectLst/>
            </c:spPr>
            <c:extLst>
              <c:ext xmlns:c16="http://schemas.microsoft.com/office/drawing/2014/chart" uri="{C3380CC4-5D6E-409C-BE32-E72D297353CC}">
                <c16:uniqueId val="{00000001-2D35-419B-84E8-A11877356798}"/>
              </c:ext>
            </c:extLst>
          </c:dPt>
          <c:dPt>
            <c:idx val="1"/>
            <c:bubble3D val="0"/>
            <c:spPr>
              <a:gradFill flip="none" rotWithShape="1">
                <a:gsLst>
                  <a:gs pos="0">
                    <a:srgbClr val="F37225">
                      <a:shade val="30000"/>
                      <a:satMod val="115000"/>
                    </a:srgbClr>
                  </a:gs>
                  <a:gs pos="50000">
                    <a:srgbClr val="F37225">
                      <a:shade val="67500"/>
                      <a:satMod val="115000"/>
                    </a:srgbClr>
                  </a:gs>
                  <a:gs pos="100000">
                    <a:srgbClr val="F37225">
                      <a:shade val="100000"/>
                      <a:satMod val="115000"/>
                    </a:srgbClr>
                  </a:gs>
                </a:gsLst>
                <a:path path="circle">
                  <a:fillToRect l="50000" t="50000" r="50000" b="50000"/>
                </a:path>
                <a:tileRect/>
              </a:gradFill>
              <a:ln w="6350">
                <a:solidFill>
                  <a:schemeClr val="lt1"/>
                </a:solidFill>
              </a:ln>
              <a:effectLst/>
            </c:spPr>
            <c:extLst>
              <c:ext xmlns:c16="http://schemas.microsoft.com/office/drawing/2014/chart" uri="{C3380CC4-5D6E-409C-BE32-E72D297353CC}">
                <c16:uniqueId val="{00000003-2D35-419B-84E8-A11877356798}"/>
              </c:ext>
            </c:extLst>
          </c:dPt>
          <c:dPt>
            <c:idx val="2"/>
            <c:bubble3D val="0"/>
            <c:spPr>
              <a:solidFill>
                <a:srgbClr val="223F59"/>
              </a:solidFill>
              <a:ln w="6350">
                <a:solidFill>
                  <a:schemeClr val="lt1"/>
                </a:solidFill>
              </a:ln>
              <a:effectLst/>
            </c:spPr>
            <c:extLst>
              <c:ext xmlns:c16="http://schemas.microsoft.com/office/drawing/2014/chart" uri="{C3380CC4-5D6E-409C-BE32-E72D297353CC}">
                <c16:uniqueId val="{00000005-2D35-419B-84E8-A11877356798}"/>
              </c:ext>
            </c:extLst>
          </c:dPt>
          <c:dPt>
            <c:idx val="3"/>
            <c:bubble3D val="0"/>
            <c:spPr>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t="100000"/>
                </a:path>
                <a:tileRect r="-100000" b="-100000"/>
              </a:gradFill>
              <a:ln w="6350">
                <a:solidFill>
                  <a:schemeClr val="lt1"/>
                </a:solidFill>
              </a:ln>
              <a:effectLst/>
            </c:spPr>
            <c:extLst>
              <c:ext xmlns:c16="http://schemas.microsoft.com/office/drawing/2014/chart" uri="{C3380CC4-5D6E-409C-BE32-E72D297353CC}">
                <c16:uniqueId val="{00000007-2D35-419B-84E8-A11877356798}"/>
              </c:ext>
            </c:extLst>
          </c:dPt>
          <c:dPt>
            <c:idx val="4"/>
            <c:bubble3D val="0"/>
            <c:spPr>
              <a:gradFill flip="none" rotWithShape="1">
                <a:gsLst>
                  <a:gs pos="0">
                    <a:srgbClr val="656467">
                      <a:shade val="30000"/>
                      <a:satMod val="115000"/>
                    </a:srgbClr>
                  </a:gs>
                  <a:gs pos="50000">
                    <a:srgbClr val="656467">
                      <a:shade val="67500"/>
                      <a:satMod val="115000"/>
                    </a:srgbClr>
                  </a:gs>
                  <a:gs pos="100000">
                    <a:srgbClr val="656467">
                      <a:shade val="100000"/>
                      <a:satMod val="115000"/>
                    </a:srgbClr>
                  </a:gs>
                </a:gsLst>
                <a:path path="circle">
                  <a:fillToRect l="50000" t="50000" r="50000" b="50000"/>
                </a:path>
                <a:tileRect/>
              </a:gradFill>
              <a:ln w="6350">
                <a:solidFill>
                  <a:schemeClr val="lt1"/>
                </a:solidFill>
              </a:ln>
              <a:effectLst/>
            </c:spPr>
            <c:extLst>
              <c:ext xmlns:c16="http://schemas.microsoft.com/office/drawing/2014/chart" uri="{C3380CC4-5D6E-409C-BE32-E72D297353CC}">
                <c16:uniqueId val="{00000009-2D35-419B-84E8-A11877356798}"/>
              </c:ext>
            </c:extLst>
          </c:dPt>
          <c:dPt>
            <c:idx val="5"/>
            <c:bubble3D val="0"/>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6350">
                <a:solidFill>
                  <a:schemeClr val="lt1"/>
                </a:solidFill>
              </a:ln>
              <a:effectLst/>
            </c:spPr>
            <c:extLst>
              <c:ext xmlns:c16="http://schemas.microsoft.com/office/drawing/2014/chart" uri="{C3380CC4-5D6E-409C-BE32-E72D297353CC}">
                <c16:uniqueId val="{0000000B-2D35-419B-84E8-A11877356798}"/>
              </c:ext>
            </c:extLst>
          </c:dPt>
          <c:dLbls>
            <c:dLbl>
              <c:idx val="0"/>
              <c:layout>
                <c:manualLayout>
                  <c:x val="0.14233831917726941"/>
                  <c:y val="0.1726348794954167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35-419B-84E8-A11877356798}"/>
                </c:ext>
              </c:extLst>
            </c:dLbl>
            <c:dLbl>
              <c:idx val="1"/>
              <c:layout>
                <c:manualLayout>
                  <c:x val="-0.1220042735805167"/>
                  <c:y val="0.1198853329829283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35-419B-84E8-A11877356798}"/>
                </c:ext>
              </c:extLst>
            </c:dLbl>
            <c:dLbl>
              <c:idx val="2"/>
              <c:layout>
                <c:manualLayout>
                  <c:x val="-0.18010154671409603"/>
                  <c:y val="0.1150899196636111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35-419B-84E8-A11877356798}"/>
                </c:ext>
              </c:extLst>
            </c:dLbl>
            <c:dLbl>
              <c:idx val="3"/>
              <c:layout>
                <c:manualLayout>
                  <c:x val="-0.18010154671409601"/>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35-419B-84E8-A11877356798}"/>
                </c:ext>
              </c:extLst>
            </c:dLbl>
            <c:dLbl>
              <c:idx val="4"/>
              <c:layout>
                <c:manualLayout>
                  <c:x val="-0.16557722843070116"/>
                  <c:y val="-0.124680746302245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D35-419B-84E8-A11877356798}"/>
                </c:ext>
              </c:extLst>
            </c:dLbl>
            <c:dLbl>
              <c:idx val="5"/>
              <c:layout>
                <c:manualLayout>
                  <c:x val="0.23238909253431742"/>
                  <c:y val="-6.71357864704398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35-419B-84E8-A1187735679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656467"/>
                    </a:solidFill>
                    <a:latin typeface="Century Gothic" panose="020B050202020202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Core Nutrition</c:v>
                </c:pt>
                <c:pt idx="1">
                  <c:v>Food Access</c:v>
                </c:pt>
                <c:pt idx="2">
                  <c:v>Training</c:v>
                </c:pt>
                <c:pt idx="3">
                  <c:v>Community Events</c:v>
                </c:pt>
                <c:pt idx="4">
                  <c:v>Administration</c:v>
                </c:pt>
                <c:pt idx="5">
                  <c:v>Fundraising</c:v>
                </c:pt>
              </c:strCache>
            </c:strRef>
          </c:cat>
          <c:val>
            <c:numRef>
              <c:f>Sheet1!$B$2:$B$7</c:f>
              <c:numCache>
                <c:formatCode>0%</c:formatCode>
                <c:ptCount val="6"/>
                <c:pt idx="0">
                  <c:v>0.34594601340282871</c:v>
                </c:pt>
                <c:pt idx="1">
                  <c:v>0.1852995916542495</c:v>
                </c:pt>
                <c:pt idx="2">
                  <c:v>3.0164218245822154E-2</c:v>
                </c:pt>
                <c:pt idx="3">
                  <c:v>4.3831194052021599E-2</c:v>
                </c:pt>
                <c:pt idx="4">
                  <c:v>0.19898998793409822</c:v>
                </c:pt>
                <c:pt idx="5">
                  <c:v>0.1957689947109798</c:v>
                </c:pt>
              </c:numCache>
            </c:numRef>
          </c:val>
          <c:extLst>
            <c:ext xmlns:c16="http://schemas.microsoft.com/office/drawing/2014/chart" uri="{C3380CC4-5D6E-409C-BE32-E72D297353CC}">
              <c16:uniqueId val="{00000000-2EC9-4FC9-8F4E-4E34C211F62F}"/>
            </c:ext>
          </c:extLst>
        </c:ser>
        <c:dLbls>
          <c:showLegendKey val="0"/>
          <c:showVal val="0"/>
          <c:showCatName val="0"/>
          <c:showSerName val="0"/>
          <c:showPercent val="0"/>
          <c:showBubbleSize val="0"/>
          <c:showLeaderLines val="1"/>
        </c:dLbls>
        <c:firstSliceAng val="40"/>
        <c:holeSize val="4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960" b="1" i="0" u="none" strike="noStrike" kern="1200" spc="0" baseline="0" dirty="0">
                <a:solidFill>
                  <a:srgbClr val="000000">
                    <a:lumMod val="65000"/>
                    <a:lumOff val="35000"/>
                  </a:srgbClr>
                </a:solidFill>
                <a:latin typeface="Century Gothic" panose="020B0502020202020204" pitchFamily="34" charset="0"/>
              </a:rPr>
              <a:t>FY22</a:t>
            </a:r>
            <a:br>
              <a:rPr lang="en-US" sz="960" b="1" i="0" u="none" strike="noStrike" kern="1200" spc="0" baseline="0" dirty="0">
                <a:solidFill>
                  <a:srgbClr val="000000">
                    <a:lumMod val="65000"/>
                    <a:lumOff val="35000"/>
                  </a:srgbClr>
                </a:solidFill>
                <a:latin typeface="Century Gothic" panose="020B0502020202020204" pitchFamily="34" charset="0"/>
              </a:rPr>
            </a:br>
            <a:r>
              <a:rPr lang="en-US" sz="960" b="1" i="0" u="none" strike="noStrike" kern="1200" spc="0" baseline="0" dirty="0">
                <a:solidFill>
                  <a:srgbClr val="3399FF"/>
                </a:solidFill>
                <a:latin typeface="Century Gothic" panose="020B0502020202020204" pitchFamily="34" charset="0"/>
              </a:rPr>
              <a:t>Program related [60%] – Fundraising &amp; Admin [40%]</a:t>
            </a:r>
          </a:p>
        </c:rich>
      </c:tx>
      <c:layout>
        <c:manualLayout>
          <c:xMode val="edge"/>
          <c:yMode val="edge"/>
          <c:x val="0.12906946843107303"/>
          <c:y val="5.0412402240478021E-2"/>
        </c:manualLayout>
      </c:layout>
      <c:overlay val="0"/>
      <c:spPr>
        <a:noFill/>
        <a:ln>
          <a:noFill/>
        </a:ln>
        <a:effectLst/>
      </c:spPr>
      <c:txPr>
        <a:bodyPr rot="0" spcFirstLastPara="1" vertOverflow="ellipsis" vert="horz" wrap="square" anchor="ctr" anchorCtr="1"/>
        <a:lstStyle/>
        <a:p>
          <a:pPr>
            <a:defRPr sz="96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doughnutChart>
        <c:varyColors val="1"/>
        <c:ser>
          <c:idx val="0"/>
          <c:order val="0"/>
          <c:tx>
            <c:strRef>
              <c:f>Sheet1!$C$1</c:f>
              <c:strCache>
                <c:ptCount val="1"/>
                <c:pt idx="0">
                  <c:v>2022</c:v>
                </c:pt>
              </c:strCache>
            </c:strRef>
          </c:tx>
          <c:spPr>
            <a:ln w="6350">
              <a:solidFill>
                <a:schemeClr val="bg1"/>
              </a:solidFill>
            </a:ln>
          </c:spPr>
          <c:dPt>
            <c:idx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6350">
                <a:solidFill>
                  <a:schemeClr val="bg1"/>
                </a:solidFill>
              </a:ln>
              <a:effectLst/>
            </c:spPr>
            <c:extLst>
              <c:ext xmlns:c16="http://schemas.microsoft.com/office/drawing/2014/chart" uri="{C3380CC4-5D6E-409C-BE32-E72D297353CC}">
                <c16:uniqueId val="{00000001-F526-46F3-A66B-F0117EAB6547}"/>
              </c:ext>
            </c:extLst>
          </c:dPt>
          <c:dPt>
            <c:idx val="1"/>
            <c:bubble3D val="0"/>
            <c:spPr>
              <a:gradFill flip="none" rotWithShape="1">
                <a:gsLst>
                  <a:gs pos="0">
                    <a:srgbClr val="F37225">
                      <a:shade val="30000"/>
                      <a:satMod val="115000"/>
                    </a:srgbClr>
                  </a:gs>
                  <a:gs pos="50000">
                    <a:srgbClr val="F37225">
                      <a:shade val="67500"/>
                      <a:satMod val="115000"/>
                    </a:srgbClr>
                  </a:gs>
                  <a:gs pos="100000">
                    <a:srgbClr val="F37225">
                      <a:shade val="100000"/>
                      <a:satMod val="115000"/>
                    </a:srgbClr>
                  </a:gs>
                </a:gsLst>
                <a:path path="circle">
                  <a:fillToRect l="50000" t="50000" r="50000" b="50000"/>
                </a:path>
                <a:tileRect/>
              </a:gradFill>
              <a:ln w="6350">
                <a:solidFill>
                  <a:schemeClr val="bg1"/>
                </a:solidFill>
              </a:ln>
              <a:effectLst/>
            </c:spPr>
            <c:extLst>
              <c:ext xmlns:c16="http://schemas.microsoft.com/office/drawing/2014/chart" uri="{C3380CC4-5D6E-409C-BE32-E72D297353CC}">
                <c16:uniqueId val="{00000003-F526-46F3-A66B-F0117EAB6547}"/>
              </c:ext>
            </c:extLst>
          </c:dPt>
          <c:dPt>
            <c:idx val="2"/>
            <c:bubble3D val="0"/>
            <c:spPr>
              <a:solidFill>
                <a:srgbClr val="223F59"/>
              </a:solidFill>
              <a:ln w="6350">
                <a:solidFill>
                  <a:schemeClr val="bg1"/>
                </a:solidFill>
              </a:ln>
              <a:effectLst/>
            </c:spPr>
            <c:extLst>
              <c:ext xmlns:c16="http://schemas.microsoft.com/office/drawing/2014/chart" uri="{C3380CC4-5D6E-409C-BE32-E72D297353CC}">
                <c16:uniqueId val="{00000005-F526-46F3-A66B-F0117EAB6547}"/>
              </c:ext>
            </c:extLst>
          </c:dPt>
          <c:dPt>
            <c:idx val="3"/>
            <c:bubble3D val="0"/>
            <c:spPr>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t="100000"/>
                </a:path>
                <a:tileRect r="-100000" b="-100000"/>
              </a:gradFill>
              <a:ln w="6350">
                <a:solidFill>
                  <a:schemeClr val="bg1"/>
                </a:solidFill>
              </a:ln>
              <a:effectLst/>
            </c:spPr>
            <c:extLst>
              <c:ext xmlns:c16="http://schemas.microsoft.com/office/drawing/2014/chart" uri="{C3380CC4-5D6E-409C-BE32-E72D297353CC}">
                <c16:uniqueId val="{00000007-F526-46F3-A66B-F0117EAB6547}"/>
              </c:ext>
            </c:extLst>
          </c:dPt>
          <c:dPt>
            <c:idx val="4"/>
            <c:bubble3D val="0"/>
            <c:spPr>
              <a:gradFill flip="none" rotWithShape="1">
                <a:gsLst>
                  <a:gs pos="0">
                    <a:srgbClr val="656467">
                      <a:shade val="30000"/>
                      <a:satMod val="115000"/>
                    </a:srgbClr>
                  </a:gs>
                  <a:gs pos="50000">
                    <a:srgbClr val="656467">
                      <a:shade val="67500"/>
                      <a:satMod val="115000"/>
                    </a:srgbClr>
                  </a:gs>
                  <a:gs pos="100000">
                    <a:srgbClr val="656467">
                      <a:shade val="100000"/>
                      <a:satMod val="115000"/>
                    </a:srgbClr>
                  </a:gs>
                </a:gsLst>
                <a:path path="circle">
                  <a:fillToRect l="50000" t="50000" r="50000" b="50000"/>
                </a:path>
                <a:tileRect/>
              </a:gradFill>
              <a:ln w="6350">
                <a:solidFill>
                  <a:schemeClr val="bg1"/>
                </a:solidFill>
              </a:ln>
              <a:effectLst/>
            </c:spPr>
            <c:extLst>
              <c:ext xmlns:c16="http://schemas.microsoft.com/office/drawing/2014/chart" uri="{C3380CC4-5D6E-409C-BE32-E72D297353CC}">
                <c16:uniqueId val="{00000009-F526-46F3-A66B-F0117EAB6547}"/>
              </c:ext>
            </c:extLst>
          </c:dPt>
          <c:dPt>
            <c:idx val="5"/>
            <c:bubble3D val="0"/>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6350">
                <a:solidFill>
                  <a:schemeClr val="bg1"/>
                </a:solidFill>
              </a:ln>
              <a:effectLst/>
            </c:spPr>
            <c:extLst>
              <c:ext xmlns:c16="http://schemas.microsoft.com/office/drawing/2014/chart" uri="{C3380CC4-5D6E-409C-BE32-E72D297353CC}">
                <c16:uniqueId val="{0000000B-F526-46F3-A66B-F0117EAB6547}"/>
              </c:ext>
            </c:extLst>
          </c:dPt>
          <c:dLbls>
            <c:dLbl>
              <c:idx val="0"/>
              <c:layout>
                <c:manualLayout>
                  <c:x val="0.20598962633370094"/>
                  <c:y val="9.5908266386342655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26-46F3-A66B-F0117EAB6547}"/>
                </c:ext>
              </c:extLst>
            </c:dLbl>
            <c:dLbl>
              <c:idx val="1"/>
              <c:layout>
                <c:manualLayout>
                  <c:x val="-4.0426805200096769E-2"/>
                  <c:y val="0.1870211194533680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26-46F3-A66B-F0117EAB6547}"/>
                </c:ext>
              </c:extLst>
            </c:dLbl>
            <c:dLbl>
              <c:idx val="2"/>
              <c:layout>
                <c:manualLayout>
                  <c:x val="-0.18374264555363909"/>
                  <c:y val="0.1246807463022454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26-46F3-A66B-F0117EAB6547}"/>
                </c:ext>
              </c:extLst>
            </c:dLbl>
            <c:dLbl>
              <c:idx val="3"/>
              <c:layout>
                <c:manualLayout>
                  <c:x val="-0.19333905332224596"/>
                  <c:y val="2.397706659658566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526-46F3-A66B-F0117EAB6547}"/>
                </c:ext>
              </c:extLst>
            </c:dLbl>
            <c:dLbl>
              <c:idx val="4"/>
              <c:layout>
                <c:manualLayout>
                  <c:x val="-0.18658525476967741"/>
                  <c:y val="-0.1246807463022454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526-46F3-A66B-F0117EAB6547}"/>
                </c:ext>
              </c:extLst>
            </c:dLbl>
            <c:dLbl>
              <c:idx val="5"/>
              <c:layout>
                <c:manualLayout>
                  <c:x val="0.23674436644756355"/>
                  <c:y val="-0.1054990930249769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526-46F3-A66B-F0117EAB654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656467"/>
                    </a:solidFill>
                    <a:latin typeface="Century Gothic" panose="020B050202020202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Core Nutrition</c:v>
                </c:pt>
                <c:pt idx="1">
                  <c:v>Food Access</c:v>
                </c:pt>
                <c:pt idx="2">
                  <c:v>Training</c:v>
                </c:pt>
                <c:pt idx="3">
                  <c:v>Community Events</c:v>
                </c:pt>
                <c:pt idx="4">
                  <c:v>Administration</c:v>
                </c:pt>
                <c:pt idx="5">
                  <c:v>Fundraising</c:v>
                </c:pt>
              </c:strCache>
            </c:strRef>
          </c:cat>
          <c:val>
            <c:numRef>
              <c:f>Sheet1!$C$2:$C$7</c:f>
              <c:numCache>
                <c:formatCode>0%</c:formatCode>
                <c:ptCount val="6"/>
                <c:pt idx="0">
                  <c:v>0.50286156312213137</c:v>
                </c:pt>
                <c:pt idx="1">
                  <c:v>3.9555894269543694E-2</c:v>
                </c:pt>
                <c:pt idx="2">
                  <c:v>2.9075822106803605E-2</c:v>
                </c:pt>
                <c:pt idx="3">
                  <c:v>2.5408941535185733E-2</c:v>
                </c:pt>
                <c:pt idx="4">
                  <c:v>0.2830310688940787</c:v>
                </c:pt>
                <c:pt idx="5">
                  <c:v>0.12006671007225689</c:v>
                </c:pt>
              </c:numCache>
            </c:numRef>
          </c:val>
          <c:extLst>
            <c:ext xmlns:c16="http://schemas.microsoft.com/office/drawing/2014/chart" uri="{C3380CC4-5D6E-409C-BE32-E72D297353CC}">
              <c16:uniqueId val="{0000000C-F526-46F3-A66B-F0117EAB6547}"/>
            </c:ext>
          </c:extLst>
        </c:ser>
        <c:dLbls>
          <c:showLegendKey val="0"/>
          <c:showVal val="0"/>
          <c:showCatName val="0"/>
          <c:showSerName val="0"/>
          <c:showPercent val="0"/>
          <c:showBubbleSize val="0"/>
          <c:showLeaderLines val="1"/>
        </c:dLbls>
        <c:firstSliceAng val="40"/>
        <c:holeSize val="4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960" b="1" i="0" u="none" strike="noStrike" kern="1200" spc="0" baseline="0" dirty="0">
                <a:solidFill>
                  <a:srgbClr val="000000">
                    <a:lumMod val="65000"/>
                    <a:lumOff val="35000"/>
                  </a:srgbClr>
                </a:solidFill>
                <a:latin typeface="Century Gothic" panose="020B0502020202020204" pitchFamily="34" charset="0"/>
              </a:rPr>
              <a:t>FY21</a:t>
            </a:r>
            <a:br>
              <a:rPr lang="en-US" sz="960" b="1" i="0" u="none" strike="noStrike" kern="1200" spc="0" baseline="0" dirty="0">
                <a:solidFill>
                  <a:srgbClr val="000000">
                    <a:lumMod val="65000"/>
                    <a:lumOff val="35000"/>
                  </a:srgbClr>
                </a:solidFill>
                <a:latin typeface="Century Gothic" panose="020B0502020202020204" pitchFamily="34" charset="0"/>
              </a:rPr>
            </a:br>
            <a:r>
              <a:rPr lang="en-US" sz="960" b="1" i="0" u="none" strike="noStrike" kern="1200" spc="0" baseline="0" dirty="0">
                <a:solidFill>
                  <a:srgbClr val="3399FF"/>
                </a:solidFill>
                <a:latin typeface="Century Gothic" panose="020B0502020202020204" pitchFamily="34" charset="0"/>
              </a:rPr>
              <a:t>Program Related [67%] – Fundraising &amp; Admin [33%]</a:t>
            </a:r>
          </a:p>
        </c:rich>
      </c:tx>
      <c:layout>
        <c:manualLayout>
          <c:xMode val="edge"/>
          <c:yMode val="edge"/>
          <c:x val="0.11921473055792459"/>
          <c:y val="4.4756987035514742E-2"/>
        </c:manualLayout>
      </c:layout>
      <c:overlay val="0"/>
      <c:spPr>
        <a:noFill/>
        <a:ln>
          <a:noFill/>
        </a:ln>
        <a:effectLst/>
      </c:spPr>
      <c:txPr>
        <a:bodyPr rot="0" spcFirstLastPara="1" vertOverflow="ellipsis" vert="horz" wrap="square" anchor="ctr" anchorCtr="1"/>
        <a:lstStyle/>
        <a:p>
          <a:pPr>
            <a:defRPr sz="96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30828837656548136"/>
          <c:y val="0.2663349902052739"/>
          <c:w val="0.36599406492896353"/>
          <c:h val="0.60419111572276318"/>
        </c:manualLayout>
      </c:layout>
      <c:doughnutChart>
        <c:varyColors val="1"/>
        <c:ser>
          <c:idx val="0"/>
          <c:order val="0"/>
          <c:tx>
            <c:strRef>
              <c:f>Sheet1!$D$1</c:f>
              <c:strCache>
                <c:ptCount val="1"/>
                <c:pt idx="0">
                  <c:v>2021</c:v>
                </c:pt>
              </c:strCache>
            </c:strRef>
          </c:tx>
          <c:spPr>
            <a:ln w="6350">
              <a:solidFill>
                <a:schemeClr val="bg1"/>
              </a:solidFill>
            </a:ln>
          </c:spPr>
          <c:dPt>
            <c:idx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6350">
                <a:solidFill>
                  <a:schemeClr val="bg1"/>
                </a:solidFill>
              </a:ln>
              <a:effectLst/>
            </c:spPr>
            <c:extLst>
              <c:ext xmlns:c16="http://schemas.microsoft.com/office/drawing/2014/chart" uri="{C3380CC4-5D6E-409C-BE32-E72D297353CC}">
                <c16:uniqueId val="{00000001-D7E6-41F1-88FA-8EEA8C823500}"/>
              </c:ext>
            </c:extLst>
          </c:dPt>
          <c:dPt>
            <c:idx val="1"/>
            <c:bubble3D val="0"/>
            <c:spPr>
              <a:gradFill flip="none" rotWithShape="1">
                <a:gsLst>
                  <a:gs pos="0">
                    <a:srgbClr val="F37225">
                      <a:shade val="30000"/>
                      <a:satMod val="115000"/>
                    </a:srgbClr>
                  </a:gs>
                  <a:gs pos="50000">
                    <a:srgbClr val="F37225">
                      <a:shade val="67500"/>
                      <a:satMod val="115000"/>
                    </a:srgbClr>
                  </a:gs>
                  <a:gs pos="100000">
                    <a:srgbClr val="F37225">
                      <a:shade val="100000"/>
                      <a:satMod val="115000"/>
                    </a:srgbClr>
                  </a:gs>
                </a:gsLst>
                <a:path path="circle">
                  <a:fillToRect l="50000" t="50000" r="50000" b="50000"/>
                </a:path>
                <a:tileRect/>
              </a:gradFill>
              <a:ln w="6350">
                <a:solidFill>
                  <a:schemeClr val="bg1"/>
                </a:solidFill>
              </a:ln>
              <a:effectLst/>
            </c:spPr>
            <c:extLst>
              <c:ext xmlns:c16="http://schemas.microsoft.com/office/drawing/2014/chart" uri="{C3380CC4-5D6E-409C-BE32-E72D297353CC}">
                <c16:uniqueId val="{00000003-D7E6-41F1-88FA-8EEA8C823500}"/>
              </c:ext>
            </c:extLst>
          </c:dPt>
          <c:dPt>
            <c:idx val="2"/>
            <c:bubble3D val="0"/>
            <c:spPr>
              <a:solidFill>
                <a:srgbClr val="223F59"/>
              </a:solidFill>
              <a:ln w="6350">
                <a:solidFill>
                  <a:schemeClr val="bg1"/>
                </a:solidFill>
              </a:ln>
              <a:effectLst/>
            </c:spPr>
            <c:extLst>
              <c:ext xmlns:c16="http://schemas.microsoft.com/office/drawing/2014/chart" uri="{C3380CC4-5D6E-409C-BE32-E72D297353CC}">
                <c16:uniqueId val="{00000005-D7E6-41F1-88FA-8EEA8C823500}"/>
              </c:ext>
            </c:extLst>
          </c:dPt>
          <c:dPt>
            <c:idx val="3"/>
            <c:bubble3D val="0"/>
            <c:spPr>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t="100000"/>
                </a:path>
                <a:tileRect r="-100000" b="-100000"/>
              </a:gradFill>
              <a:ln w="6350">
                <a:solidFill>
                  <a:schemeClr val="bg1"/>
                </a:solidFill>
              </a:ln>
              <a:effectLst/>
            </c:spPr>
            <c:extLst>
              <c:ext xmlns:c16="http://schemas.microsoft.com/office/drawing/2014/chart" uri="{C3380CC4-5D6E-409C-BE32-E72D297353CC}">
                <c16:uniqueId val="{00000007-D7E6-41F1-88FA-8EEA8C823500}"/>
              </c:ext>
            </c:extLst>
          </c:dPt>
          <c:dPt>
            <c:idx val="4"/>
            <c:bubble3D val="0"/>
            <c:spPr>
              <a:gradFill flip="none" rotWithShape="1">
                <a:gsLst>
                  <a:gs pos="0">
                    <a:srgbClr val="656467">
                      <a:shade val="30000"/>
                      <a:satMod val="115000"/>
                    </a:srgbClr>
                  </a:gs>
                  <a:gs pos="50000">
                    <a:srgbClr val="656467">
                      <a:shade val="67500"/>
                      <a:satMod val="115000"/>
                    </a:srgbClr>
                  </a:gs>
                  <a:gs pos="100000">
                    <a:srgbClr val="656467">
                      <a:shade val="100000"/>
                      <a:satMod val="115000"/>
                    </a:srgbClr>
                  </a:gs>
                </a:gsLst>
                <a:path path="circle">
                  <a:fillToRect l="50000" t="50000" r="50000" b="50000"/>
                </a:path>
                <a:tileRect/>
              </a:gradFill>
              <a:ln w="6350">
                <a:solidFill>
                  <a:schemeClr val="bg1"/>
                </a:solidFill>
              </a:ln>
              <a:effectLst/>
            </c:spPr>
            <c:extLst>
              <c:ext xmlns:c16="http://schemas.microsoft.com/office/drawing/2014/chart" uri="{C3380CC4-5D6E-409C-BE32-E72D297353CC}">
                <c16:uniqueId val="{00000009-D7E6-41F1-88FA-8EEA8C823500}"/>
              </c:ext>
            </c:extLst>
          </c:dPt>
          <c:dPt>
            <c:idx val="5"/>
            <c:bubble3D val="0"/>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6350">
                <a:solidFill>
                  <a:schemeClr val="bg1"/>
                </a:solidFill>
              </a:ln>
              <a:effectLst/>
            </c:spPr>
            <c:extLst>
              <c:ext xmlns:c16="http://schemas.microsoft.com/office/drawing/2014/chart" uri="{C3380CC4-5D6E-409C-BE32-E72D297353CC}">
                <c16:uniqueId val="{0000000B-D7E6-41F1-88FA-8EEA8C823500}"/>
              </c:ext>
            </c:extLst>
          </c:dPt>
          <c:dLbls>
            <c:dLbl>
              <c:idx val="0"/>
              <c:layout>
                <c:manualLayout>
                  <c:x val="0.21205504693756463"/>
                  <c:y val="1.438623995795139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E6-41F1-88FA-8EEA8C823500}"/>
                </c:ext>
              </c:extLst>
            </c:dLbl>
            <c:dLbl>
              <c:idx val="1"/>
              <c:layout>
                <c:manualLayout>
                  <c:x val="-0.1365285918639115"/>
                  <c:y val="0.1774302928147339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E6-41F1-88FA-8EEA8C823500}"/>
                </c:ext>
              </c:extLst>
            </c:dLbl>
            <c:dLbl>
              <c:idx val="2"/>
              <c:layout>
                <c:manualLayout>
                  <c:x val="-0.21786477425092257"/>
                  <c:y val="8.631743974770848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E6-41F1-88FA-8EEA8C823500}"/>
                </c:ext>
              </c:extLst>
            </c:dLbl>
            <c:dLbl>
              <c:idx val="3"/>
              <c:layout>
                <c:manualLayout>
                  <c:x val="-0.19172100134081188"/>
                  <c:y val="9.5908266386341787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E6-41F1-88FA-8EEA8C823500}"/>
                </c:ext>
              </c:extLst>
            </c:dLbl>
            <c:dLbl>
              <c:idx val="4"/>
              <c:layout>
                <c:manualLayout>
                  <c:x val="-0.22948422887763845"/>
                  <c:y val="-9.590826638634265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7E6-41F1-88FA-8EEA8C823500}"/>
                </c:ext>
              </c:extLst>
            </c:dLbl>
            <c:dLbl>
              <c:idx val="5"/>
              <c:layout>
                <c:manualLayout>
                  <c:x val="0.19753072865416982"/>
                  <c:y val="-8.631743974770839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7E6-41F1-88FA-8EEA8C82350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656467"/>
                    </a:solidFill>
                    <a:latin typeface="Century Gothic" panose="020B050202020202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Core Nutrition</c:v>
                </c:pt>
                <c:pt idx="1">
                  <c:v>Food Access</c:v>
                </c:pt>
                <c:pt idx="2">
                  <c:v>Training</c:v>
                </c:pt>
                <c:pt idx="3">
                  <c:v>Community Events</c:v>
                </c:pt>
                <c:pt idx="4">
                  <c:v>Administration</c:v>
                </c:pt>
                <c:pt idx="5">
                  <c:v>Fundraising</c:v>
                </c:pt>
              </c:strCache>
            </c:strRef>
          </c:cat>
          <c:val>
            <c:numRef>
              <c:f>Sheet1!$D$2:$D$7</c:f>
              <c:numCache>
                <c:formatCode>0%</c:formatCode>
                <c:ptCount val="6"/>
                <c:pt idx="0">
                  <c:v>0.49</c:v>
                </c:pt>
                <c:pt idx="1">
                  <c:v>0.03</c:v>
                </c:pt>
                <c:pt idx="2">
                  <c:v>0.04</c:v>
                </c:pt>
                <c:pt idx="3">
                  <c:v>0.11</c:v>
                </c:pt>
                <c:pt idx="4">
                  <c:v>0.2</c:v>
                </c:pt>
                <c:pt idx="5">
                  <c:v>0.13</c:v>
                </c:pt>
              </c:numCache>
            </c:numRef>
          </c:val>
          <c:extLst>
            <c:ext xmlns:c16="http://schemas.microsoft.com/office/drawing/2014/chart" uri="{C3380CC4-5D6E-409C-BE32-E72D297353CC}">
              <c16:uniqueId val="{0000000C-D7E6-41F1-88FA-8EEA8C823500}"/>
            </c:ext>
          </c:extLst>
        </c:ser>
        <c:dLbls>
          <c:showLegendKey val="0"/>
          <c:showVal val="0"/>
          <c:showCatName val="0"/>
          <c:showSerName val="0"/>
          <c:showPercent val="0"/>
          <c:showBubbleSize val="0"/>
          <c:showLeaderLines val="1"/>
        </c:dLbls>
        <c:firstSliceAng val="40"/>
        <c:holeSize val="4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960" b="0" i="0" u="none" strike="noStrike" kern="1200" spc="0" baseline="0">
                <a:solidFill>
                  <a:srgbClr val="3399FF"/>
                </a:solidFill>
                <a:latin typeface="+mn-lt"/>
                <a:ea typeface="+mn-ea"/>
                <a:cs typeface="+mn-cs"/>
              </a:defRPr>
            </a:pPr>
            <a:r>
              <a:rPr lang="en-US" sz="960" b="1" dirty="0">
                <a:solidFill>
                  <a:srgbClr val="3399FF"/>
                </a:solidFill>
                <a:latin typeface="Century Gothic" panose="020B0502020202020204" pitchFamily="34" charset="0"/>
              </a:rPr>
              <a:t>Pounds of produce distributed</a:t>
            </a:r>
          </a:p>
        </c:rich>
      </c:tx>
      <c:layout>
        <c:manualLayout>
          <c:xMode val="edge"/>
          <c:yMode val="edge"/>
          <c:x val="0.20339731527409535"/>
          <c:y val="3.8434499067020378E-3"/>
        </c:manualLayout>
      </c:layout>
      <c:overlay val="0"/>
      <c:spPr>
        <a:noFill/>
        <a:ln>
          <a:noFill/>
        </a:ln>
        <a:effectLst/>
      </c:spPr>
      <c:txPr>
        <a:bodyPr rot="0" spcFirstLastPara="1" vertOverflow="ellipsis" vert="horz" wrap="square" anchor="ctr" anchorCtr="1"/>
        <a:lstStyle/>
        <a:p>
          <a:pPr algn="ctr">
            <a:defRPr sz="960" b="0" i="0" u="none" strike="noStrike" kern="1200" spc="0" baseline="0">
              <a:solidFill>
                <a:srgbClr val="3399FF"/>
              </a:solidFill>
              <a:latin typeface="+mn-lt"/>
              <a:ea typeface="+mn-ea"/>
              <a:cs typeface="+mn-cs"/>
            </a:defRPr>
          </a:pPr>
          <a:endParaRPr lang="en-US"/>
        </a:p>
      </c:txPr>
    </c:title>
    <c:autoTitleDeleted val="0"/>
    <c:plotArea>
      <c:layout>
        <c:manualLayout>
          <c:layoutTarget val="inner"/>
          <c:xMode val="edge"/>
          <c:yMode val="edge"/>
          <c:x val="0.16339955918237814"/>
          <c:y val="9.388444085761441E-2"/>
          <c:w val="0.83660044081762186"/>
          <c:h val="0.83241580939897075"/>
        </c:manualLayout>
      </c:layout>
      <c:barChart>
        <c:barDir val="bar"/>
        <c:grouping val="clustered"/>
        <c:varyColors val="0"/>
        <c:ser>
          <c:idx val="0"/>
          <c:order val="0"/>
          <c:tx>
            <c:strRef>
              <c:f>Sheet1!$B$1</c:f>
              <c:strCache>
                <c:ptCount val="1"/>
                <c:pt idx="0">
                  <c:v>Cost per meal</c:v>
                </c:pt>
              </c:strCache>
            </c:strRef>
          </c:tx>
          <c:spPr>
            <a:gradFill flip="none" rotWithShape="1">
              <a:gsLst>
                <a:gs pos="0">
                  <a:srgbClr val="F37225">
                    <a:shade val="30000"/>
                    <a:satMod val="115000"/>
                  </a:srgbClr>
                </a:gs>
                <a:gs pos="50000">
                  <a:srgbClr val="F37225">
                    <a:shade val="67500"/>
                    <a:satMod val="115000"/>
                  </a:srgbClr>
                </a:gs>
                <a:gs pos="100000">
                  <a:srgbClr val="F37225">
                    <a:shade val="100000"/>
                    <a:satMod val="115000"/>
                  </a:srgbClr>
                </a:gs>
              </a:gsLst>
              <a:path path="circle">
                <a:fillToRect l="50000" t="50000" r="50000" b="50000"/>
              </a:path>
              <a:tileRect/>
            </a:gradFill>
            <a:ln>
              <a:noFill/>
            </a:ln>
            <a:effectLst/>
          </c:spPr>
          <c:invertIfNegative val="0"/>
          <c:dLbls>
            <c:numFmt formatCode="#,#00\ &quot;lbs&quot;"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Century Gothic" panose="020B0502020202020204"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FY23</c:v>
                </c:pt>
                <c:pt idx="1">
                  <c:v>FY22</c:v>
                </c:pt>
                <c:pt idx="2">
                  <c:v>FY21</c:v>
                </c:pt>
              </c:strCache>
            </c:strRef>
          </c:cat>
          <c:val>
            <c:numRef>
              <c:f>Sheet1!$B$2:$B$4</c:f>
              <c:numCache>
                <c:formatCode>_(* #,##0_);_(* \(#,##0\);_(* "-"??_);_(@_)</c:formatCode>
                <c:ptCount val="3"/>
                <c:pt idx="0">
                  <c:v>71422</c:v>
                </c:pt>
                <c:pt idx="1">
                  <c:v>30858</c:v>
                </c:pt>
                <c:pt idx="2">
                  <c:v>33646</c:v>
                </c:pt>
              </c:numCache>
            </c:numRef>
          </c:val>
          <c:extLst>
            <c:ext xmlns:c16="http://schemas.microsoft.com/office/drawing/2014/chart" uri="{C3380CC4-5D6E-409C-BE32-E72D297353CC}">
              <c16:uniqueId val="{00000000-4818-4951-B565-10D484907E8F}"/>
            </c:ext>
          </c:extLst>
        </c:ser>
        <c:dLbls>
          <c:dLblPos val="outEnd"/>
          <c:showLegendKey val="0"/>
          <c:showVal val="1"/>
          <c:showCatName val="0"/>
          <c:showSerName val="0"/>
          <c:showPercent val="0"/>
          <c:showBubbleSize val="0"/>
        </c:dLbls>
        <c:gapWidth val="50"/>
        <c:axId val="1592879343"/>
        <c:axId val="1592887503"/>
      </c:barChart>
      <c:catAx>
        <c:axId val="15928793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92887503"/>
        <c:crosses val="autoZero"/>
        <c:auto val="1"/>
        <c:lblAlgn val="ctr"/>
        <c:lblOffset val="100"/>
        <c:noMultiLvlLbl val="0"/>
      </c:catAx>
      <c:valAx>
        <c:axId val="1592887503"/>
        <c:scaling>
          <c:orientation val="minMax"/>
        </c:scaling>
        <c:delete val="1"/>
        <c:axPos val="b"/>
        <c:numFmt formatCode="_(* #,##0_);_(* \(#,##0\);_(* &quot;-&quot;??_);_(@_)" sourceLinked="1"/>
        <c:majorTickMark val="none"/>
        <c:minorTickMark val="none"/>
        <c:tickLblPos val="nextTo"/>
        <c:crossAx val="1592879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1" i="0" u="none" strike="noStrike" kern="1200" spc="0" baseline="0">
                <a:solidFill>
                  <a:srgbClr val="00B0F0"/>
                </a:solidFill>
                <a:latin typeface="Century Gothic" panose="020B0502020202020204" pitchFamily="34" charset="0"/>
                <a:ea typeface="+mn-ea"/>
                <a:cs typeface="+mn-cs"/>
              </a:defRPr>
            </a:pPr>
            <a:r>
              <a:rPr lang="en-US" b="1" dirty="0">
                <a:solidFill>
                  <a:srgbClr val="00B0F0"/>
                </a:solidFill>
              </a:rPr>
              <a:t>Outreach by Program (# of Unique Participants)</a:t>
            </a:r>
          </a:p>
        </c:rich>
      </c:tx>
      <c:layout>
        <c:manualLayout>
          <c:xMode val="edge"/>
          <c:yMode val="edge"/>
          <c:x val="0.12979855643044619"/>
          <c:y val="9.2592592592592587E-3"/>
        </c:manualLayout>
      </c:layout>
      <c:overlay val="1"/>
      <c:spPr>
        <a:noFill/>
        <a:ln>
          <a:noFill/>
        </a:ln>
        <a:effectLst/>
      </c:spPr>
      <c:txPr>
        <a:bodyPr rot="0" spcFirstLastPara="1" vertOverflow="ellipsis" vert="horz" wrap="square" anchor="ctr" anchorCtr="1"/>
        <a:lstStyle/>
        <a:p>
          <a:pPr>
            <a:defRPr sz="960" b="1" i="0" u="none" strike="noStrike" kern="1200" spc="0" baseline="0">
              <a:solidFill>
                <a:srgbClr val="00B0F0"/>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3.0555555555555555E-2"/>
          <c:y val="0.18981481481481483"/>
          <c:w val="0.93888888888888888"/>
          <c:h val="0.40442330125400994"/>
        </c:manualLayout>
      </c:layout>
      <c:barChart>
        <c:barDir val="col"/>
        <c:grouping val="clustered"/>
        <c:varyColors val="0"/>
        <c:ser>
          <c:idx val="0"/>
          <c:order val="0"/>
          <c:tx>
            <c:strRef>
              <c:f>'Outcome analysis'!$C$6</c:f>
              <c:strCache>
                <c:ptCount val="1"/>
                <c:pt idx="0">
                  <c:v>FY21</c:v>
                </c:pt>
              </c:strCache>
            </c:strRef>
          </c:tx>
          <c:spPr>
            <a:gradFill flip="none" rotWithShape="1">
              <a:gsLst>
                <a:gs pos="0">
                  <a:srgbClr val="5B9BD5">
                    <a:shade val="30000"/>
                    <a:satMod val="115000"/>
                  </a:srgbClr>
                </a:gs>
                <a:gs pos="50000">
                  <a:srgbClr val="5B9BD5">
                    <a:shade val="67500"/>
                    <a:satMod val="115000"/>
                  </a:srgbClr>
                </a:gs>
                <a:gs pos="100000">
                  <a:srgbClr val="5B9BD5">
                    <a:shade val="100000"/>
                    <a:satMod val="115000"/>
                  </a:srgbClr>
                </a:gs>
              </a:gsLst>
              <a:path path="circle">
                <a:fillToRect l="50000" t="50000" r="50000" b="50000"/>
              </a:path>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'Outcome analysis'!$B$7:$B$10</c:f>
              <c:strCache>
                <c:ptCount val="4"/>
                <c:pt idx="0">
                  <c:v>Core Nutrition</c:v>
                </c:pt>
                <c:pt idx="1">
                  <c:v>Food Access</c:v>
                </c:pt>
                <c:pt idx="2">
                  <c:v>Training</c:v>
                </c:pt>
                <c:pt idx="3">
                  <c:v>Community Classes</c:v>
                </c:pt>
              </c:strCache>
            </c:strRef>
          </c:cat>
          <c:val>
            <c:numRef>
              <c:f>'Outcome analysis'!$C$7:$C$10</c:f>
              <c:numCache>
                <c:formatCode>#,##0</c:formatCode>
                <c:ptCount val="4"/>
                <c:pt idx="0">
                  <c:v>416</c:v>
                </c:pt>
                <c:pt idx="1">
                  <c:v>4979</c:v>
                </c:pt>
                <c:pt idx="2">
                  <c:v>22</c:v>
                </c:pt>
                <c:pt idx="3">
                  <c:v>166.4</c:v>
                </c:pt>
              </c:numCache>
            </c:numRef>
          </c:val>
          <c:extLst>
            <c:ext xmlns:c16="http://schemas.microsoft.com/office/drawing/2014/chart" uri="{C3380CC4-5D6E-409C-BE32-E72D297353CC}">
              <c16:uniqueId val="{00000000-4AFE-406F-939B-D78A6EA3C65C}"/>
            </c:ext>
          </c:extLst>
        </c:ser>
        <c:ser>
          <c:idx val="1"/>
          <c:order val="1"/>
          <c:tx>
            <c:strRef>
              <c:f>'Outcome analysis'!$D$6</c:f>
              <c:strCache>
                <c:ptCount val="1"/>
                <c:pt idx="0">
                  <c:v>FY22</c:v>
                </c:pt>
              </c:strCache>
            </c:strRef>
          </c:tx>
          <c:spPr>
            <a:gradFill flip="none" rotWithShape="1">
              <a:gsLst>
                <a:gs pos="0">
                  <a:srgbClr val="F37225">
                    <a:shade val="30000"/>
                    <a:satMod val="115000"/>
                  </a:srgbClr>
                </a:gs>
                <a:gs pos="50000">
                  <a:srgbClr val="F37225">
                    <a:shade val="67500"/>
                    <a:satMod val="115000"/>
                  </a:srgbClr>
                </a:gs>
                <a:gs pos="100000">
                  <a:srgbClr val="F37225">
                    <a:shade val="100000"/>
                    <a:satMod val="115000"/>
                  </a:srgbClr>
                </a:gs>
              </a:gsLst>
              <a:path path="circle">
                <a:fillToRect l="50000" t="50000" r="50000" b="50000"/>
              </a:path>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'Outcome analysis'!$B$7:$B$10</c:f>
              <c:strCache>
                <c:ptCount val="4"/>
                <c:pt idx="0">
                  <c:v>Core Nutrition</c:v>
                </c:pt>
                <c:pt idx="1">
                  <c:v>Food Access</c:v>
                </c:pt>
                <c:pt idx="2">
                  <c:v>Training</c:v>
                </c:pt>
                <c:pt idx="3">
                  <c:v>Community Classes</c:v>
                </c:pt>
              </c:strCache>
            </c:strRef>
          </c:cat>
          <c:val>
            <c:numRef>
              <c:f>'Outcome analysis'!$D$7:$D$10</c:f>
              <c:numCache>
                <c:formatCode>#,##0</c:formatCode>
                <c:ptCount val="4"/>
                <c:pt idx="0">
                  <c:v>692</c:v>
                </c:pt>
                <c:pt idx="1">
                  <c:v>650</c:v>
                </c:pt>
                <c:pt idx="2">
                  <c:v>31</c:v>
                </c:pt>
                <c:pt idx="3">
                  <c:v>42.400000000000006</c:v>
                </c:pt>
              </c:numCache>
            </c:numRef>
          </c:val>
          <c:extLst>
            <c:ext xmlns:c16="http://schemas.microsoft.com/office/drawing/2014/chart" uri="{C3380CC4-5D6E-409C-BE32-E72D297353CC}">
              <c16:uniqueId val="{00000001-4AFE-406F-939B-D78A6EA3C65C}"/>
            </c:ext>
          </c:extLst>
        </c:ser>
        <c:ser>
          <c:idx val="2"/>
          <c:order val="2"/>
          <c:tx>
            <c:strRef>
              <c:f>'Outcome analysis'!$E$6</c:f>
              <c:strCache>
                <c:ptCount val="1"/>
                <c:pt idx="0">
                  <c:v>FY23</c:v>
                </c:pt>
              </c:strCache>
            </c:strRef>
          </c:tx>
          <c:spPr>
            <a:gradFill flip="none" rotWithShape="1">
              <a:gsLst>
                <a:gs pos="0">
                  <a:srgbClr val="656467">
                    <a:shade val="30000"/>
                    <a:satMod val="115000"/>
                  </a:srgbClr>
                </a:gs>
                <a:gs pos="50000">
                  <a:srgbClr val="656467">
                    <a:shade val="67500"/>
                    <a:satMod val="115000"/>
                  </a:srgbClr>
                </a:gs>
                <a:gs pos="100000">
                  <a:srgbClr val="656467">
                    <a:shade val="100000"/>
                    <a:satMod val="115000"/>
                  </a:srgbClr>
                </a:gs>
              </a:gsLst>
              <a:path path="circle">
                <a:fillToRect l="50000" t="50000" r="50000" b="50000"/>
              </a:path>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'Outcome analysis'!$B$7:$B$10</c:f>
              <c:strCache>
                <c:ptCount val="4"/>
                <c:pt idx="0">
                  <c:v>Core Nutrition</c:v>
                </c:pt>
                <c:pt idx="1">
                  <c:v>Food Access</c:v>
                </c:pt>
                <c:pt idx="2">
                  <c:v>Training</c:v>
                </c:pt>
                <c:pt idx="3">
                  <c:v>Community Classes</c:v>
                </c:pt>
              </c:strCache>
            </c:strRef>
          </c:cat>
          <c:val>
            <c:numRef>
              <c:f>'Outcome analysis'!$E$7:$E$10</c:f>
              <c:numCache>
                <c:formatCode>#,##0</c:formatCode>
                <c:ptCount val="4"/>
                <c:pt idx="0">
                  <c:v>647</c:v>
                </c:pt>
                <c:pt idx="1">
                  <c:v>1335</c:v>
                </c:pt>
                <c:pt idx="2">
                  <c:v>49</c:v>
                </c:pt>
                <c:pt idx="3">
                  <c:v>207.20000000000002</c:v>
                </c:pt>
              </c:numCache>
            </c:numRef>
          </c:val>
          <c:extLst>
            <c:ext xmlns:c16="http://schemas.microsoft.com/office/drawing/2014/chart" uri="{C3380CC4-5D6E-409C-BE32-E72D297353CC}">
              <c16:uniqueId val="{00000002-4AFE-406F-939B-D78A6EA3C65C}"/>
            </c:ext>
          </c:extLst>
        </c:ser>
        <c:dLbls>
          <c:showLegendKey val="0"/>
          <c:showVal val="0"/>
          <c:showCatName val="0"/>
          <c:showSerName val="0"/>
          <c:showPercent val="0"/>
          <c:showBubbleSize val="0"/>
        </c:dLbls>
        <c:gapWidth val="150"/>
        <c:axId val="222531727"/>
        <c:axId val="222538447"/>
      </c:barChart>
      <c:catAx>
        <c:axId val="222531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22538447"/>
        <c:crosses val="autoZero"/>
        <c:auto val="1"/>
        <c:lblAlgn val="ctr"/>
        <c:lblOffset val="100"/>
        <c:noMultiLvlLbl val="0"/>
      </c:catAx>
      <c:valAx>
        <c:axId val="222538447"/>
        <c:scaling>
          <c:orientation val="minMax"/>
        </c:scaling>
        <c:delete val="1"/>
        <c:axPos val="l"/>
        <c:numFmt formatCode="#,##0" sourceLinked="1"/>
        <c:majorTickMark val="none"/>
        <c:minorTickMark val="none"/>
        <c:tickLblPos val="nextTo"/>
        <c:crossAx val="222531727"/>
        <c:crosses val="autoZero"/>
        <c:crossBetween val="between"/>
      </c:valAx>
      <c:spPr>
        <a:noFill/>
        <a:ln>
          <a:noFill/>
        </a:ln>
        <a:effectLst/>
      </c:spPr>
    </c:plotArea>
    <c:legend>
      <c:legendPos val="b"/>
      <c:layout>
        <c:manualLayout>
          <c:xMode val="edge"/>
          <c:yMode val="edge"/>
          <c:x val="0.35302318460192472"/>
          <c:y val="0.67854367162438034"/>
          <c:w val="0.26062029746281717"/>
          <c:h val="7.145632837561971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Century Gothic" panose="020B0502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960" b="1" dirty="0">
                <a:solidFill>
                  <a:srgbClr val="3399FF"/>
                </a:solidFill>
                <a:latin typeface="Century Gothic" panose="020B0502020202020204" pitchFamily="34" charset="0"/>
              </a:rPr>
              <a:t>Cost per meal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3205249270541572E-2"/>
          <c:y val="0.17680997417231734"/>
          <c:w val="0.98679475072945844"/>
          <c:h val="0.63774889377065369"/>
        </c:manualLayout>
      </c:layout>
      <c:barChart>
        <c:barDir val="col"/>
        <c:grouping val="clustered"/>
        <c:varyColors val="0"/>
        <c:ser>
          <c:idx val="0"/>
          <c:order val="0"/>
          <c:tx>
            <c:strRef>
              <c:f>Sheet1!$B$1</c:f>
              <c:strCache>
                <c:ptCount val="1"/>
                <c:pt idx="0">
                  <c:v>Cost per meal</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gradFill>
                <a:gsLst>
                  <a:gs pos="0">
                    <a:srgbClr val="3399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Century Gothic" panose="020B0502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FY21</c:v>
                </c:pt>
                <c:pt idx="1">
                  <c:v>FY22</c:v>
                </c:pt>
                <c:pt idx="2">
                  <c:v>FY23</c:v>
                </c:pt>
              </c:strCache>
            </c:strRef>
          </c:cat>
          <c:val>
            <c:numRef>
              <c:f>Sheet1!$B$2:$B$4</c:f>
              <c:numCache>
                <c:formatCode>_("$"* #,##0.00_);_("$"* \(#,##0.00\);_("$"* "-"??_);_(@_)</c:formatCode>
                <c:ptCount val="3"/>
                <c:pt idx="0">
                  <c:v>2.64</c:v>
                </c:pt>
                <c:pt idx="1">
                  <c:v>2.75</c:v>
                </c:pt>
                <c:pt idx="2">
                  <c:v>2.34</c:v>
                </c:pt>
              </c:numCache>
            </c:numRef>
          </c:val>
          <c:extLst>
            <c:ext xmlns:c16="http://schemas.microsoft.com/office/drawing/2014/chart" uri="{C3380CC4-5D6E-409C-BE32-E72D297353CC}">
              <c16:uniqueId val="{00000000-9B86-415F-AADF-AB14A2453433}"/>
            </c:ext>
          </c:extLst>
        </c:ser>
        <c:dLbls>
          <c:dLblPos val="outEnd"/>
          <c:showLegendKey val="0"/>
          <c:showVal val="1"/>
          <c:showCatName val="0"/>
          <c:showSerName val="0"/>
          <c:showPercent val="0"/>
          <c:showBubbleSize val="0"/>
        </c:dLbls>
        <c:gapWidth val="50"/>
        <c:overlap val="-27"/>
        <c:axId val="1592879343"/>
        <c:axId val="1592887503"/>
      </c:barChart>
      <c:catAx>
        <c:axId val="1592879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92887503"/>
        <c:crosses val="autoZero"/>
        <c:auto val="1"/>
        <c:lblAlgn val="ctr"/>
        <c:lblOffset val="100"/>
        <c:noMultiLvlLbl val="0"/>
      </c:catAx>
      <c:valAx>
        <c:axId val="1592887503"/>
        <c:scaling>
          <c:orientation val="minMax"/>
        </c:scaling>
        <c:delete val="1"/>
        <c:axPos val="l"/>
        <c:numFmt formatCode="_(&quot;$&quot;* #,##0.00_);_(&quot;$&quot;* \(#,##0.00\);_(&quot;$&quot;* &quot;-&quot;??_);_(@_)" sourceLinked="1"/>
        <c:majorTickMark val="none"/>
        <c:minorTickMark val="none"/>
        <c:tickLblPos val="nextTo"/>
        <c:crossAx val="1592879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97B08-A01C-4A12-BAC7-FDE50B2F9A8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9B690D6A-2711-44C2-9E67-A061DDABE8E5}">
      <dgm:prSet phldrT="[Text]" custT="1"/>
      <dgm:spPr>
        <a:xfrm>
          <a:off x="266087" y="15716"/>
          <a:ext cx="1193266" cy="835248"/>
        </a:xfrm>
        <a:prstGeom prst="roundRect">
          <a:avLst>
            <a:gd name="adj" fmla="val 16670"/>
          </a:avLst>
        </a:prstGeom>
        <a:solidFill>
          <a:schemeClr val="bg1"/>
        </a:solidFill>
        <a:ln w="12700" cap="flat" cmpd="sng" algn="ctr">
          <a:solidFill>
            <a:srgbClr val="3399FF"/>
          </a:solidFill>
          <a:prstDash val="solid"/>
          <a:miter lim="800000"/>
        </a:ln>
        <a:effectLst/>
      </dgm:spPr>
      <dgm:t>
        <a:bodyPr/>
        <a:lstStyle/>
        <a:p>
          <a:pPr>
            <a:buNone/>
          </a:pPr>
          <a:r>
            <a:rPr lang="en-US" sz="1000" b="1" dirty="0">
              <a:solidFill>
                <a:srgbClr val="3399FF"/>
              </a:solidFill>
              <a:latin typeface="Century Gothic" panose="020B0502020202020204" pitchFamily="34" charset="0"/>
              <a:ea typeface="+mn-ea"/>
              <a:cs typeface="+mn-cs"/>
            </a:rPr>
            <a:t>FY 23</a:t>
          </a:r>
        </a:p>
      </dgm:t>
    </dgm:pt>
    <dgm:pt modelId="{4F52DF92-5EB4-4BC5-8976-9BF1D3685CD9}" type="parTrans" cxnId="{20E85104-05A8-49EE-93B4-8083DD77CE06}">
      <dgm:prSet/>
      <dgm:spPr/>
      <dgm:t>
        <a:bodyPr/>
        <a:lstStyle/>
        <a:p>
          <a:endParaRPr lang="en-US">
            <a:latin typeface="Century Gothic" panose="020B0502020202020204" pitchFamily="34" charset="0"/>
          </a:endParaRPr>
        </a:p>
      </dgm:t>
    </dgm:pt>
    <dgm:pt modelId="{A8E3464F-D065-46FB-806C-D6EDF24787B1}" type="sibTrans" cxnId="{20E85104-05A8-49EE-93B4-8083DD77CE06}">
      <dgm:prSet/>
      <dgm:spPr/>
      <dgm:t>
        <a:bodyPr/>
        <a:lstStyle/>
        <a:p>
          <a:endParaRPr lang="en-US">
            <a:latin typeface="Century Gothic" panose="020B0502020202020204" pitchFamily="34" charset="0"/>
          </a:endParaRPr>
        </a:p>
      </dgm:t>
    </dgm:pt>
    <dgm:pt modelId="{6C46E032-B67E-46D4-B332-A0EBA2BE8A4B}">
      <dgm:prSet phldrT="[Text]" custT="1"/>
      <dgm:spPr>
        <a:xfrm>
          <a:off x="1459354" y="95376"/>
          <a:ext cx="867868" cy="675084"/>
        </a:xfrm>
        <a:prstGeom prst="rect">
          <a:avLst/>
        </a:prstGeom>
        <a:noFill/>
        <a:ln>
          <a:noFill/>
        </a:ln>
        <a:effectLst/>
      </dgm:spPr>
      <dgm:t>
        <a:bodyPr/>
        <a:lstStyle/>
        <a:p>
          <a:pPr>
            <a:buNone/>
          </a:pPr>
          <a:r>
            <a:rPr lang="en-US" sz="1000" dirty="0">
              <a:solidFill>
                <a:srgbClr val="656467"/>
              </a:solidFill>
              <a:latin typeface="Century Gothic" panose="020B0502020202020204" pitchFamily="34" charset="0"/>
              <a:ea typeface="+mn-ea"/>
              <a:cs typeface="+mn-cs"/>
            </a:rPr>
            <a:t>$ 58,623</a:t>
          </a:r>
        </a:p>
      </dgm:t>
    </dgm:pt>
    <dgm:pt modelId="{1079596E-7A26-4CE4-BBCF-D2AAC09B5DB0}" type="parTrans" cxnId="{0BE6B7C5-7776-4E74-98A5-9956085697BD}">
      <dgm:prSet/>
      <dgm:spPr/>
      <dgm:t>
        <a:bodyPr/>
        <a:lstStyle/>
        <a:p>
          <a:endParaRPr lang="en-US">
            <a:latin typeface="Century Gothic" panose="020B0502020202020204" pitchFamily="34" charset="0"/>
          </a:endParaRPr>
        </a:p>
      </dgm:t>
    </dgm:pt>
    <dgm:pt modelId="{375EC260-A570-4FC4-B551-87A7E61BACAD}" type="sibTrans" cxnId="{0BE6B7C5-7776-4E74-98A5-9956085697BD}">
      <dgm:prSet/>
      <dgm:spPr/>
      <dgm:t>
        <a:bodyPr/>
        <a:lstStyle/>
        <a:p>
          <a:endParaRPr lang="en-US">
            <a:latin typeface="Century Gothic" panose="020B0502020202020204" pitchFamily="34" charset="0"/>
          </a:endParaRPr>
        </a:p>
      </dgm:t>
    </dgm:pt>
    <dgm:pt modelId="{078C0396-B122-45CC-8E15-E4F2C44E4FB9}">
      <dgm:prSet phldrT="[Text]" custT="1"/>
      <dgm:spPr>
        <a:xfrm>
          <a:off x="1255432" y="953975"/>
          <a:ext cx="1193266" cy="835248"/>
        </a:xfrm>
        <a:prstGeom prst="roundRect">
          <a:avLst>
            <a:gd name="adj" fmla="val 16670"/>
          </a:avLst>
        </a:prstGeom>
        <a:solidFill>
          <a:schemeClr val="bg1"/>
        </a:solidFill>
        <a:ln w="12700" cap="flat" cmpd="sng" algn="ctr">
          <a:solidFill>
            <a:srgbClr val="3399FF"/>
          </a:solidFill>
          <a:prstDash val="solid"/>
          <a:miter lim="800000"/>
        </a:ln>
        <a:effectLst/>
      </dgm:spPr>
      <dgm:t>
        <a:bodyPr/>
        <a:lstStyle/>
        <a:p>
          <a:pPr>
            <a:buNone/>
          </a:pPr>
          <a:r>
            <a:rPr lang="en-US" sz="1000">
              <a:solidFill>
                <a:srgbClr val="3399FF"/>
              </a:solidFill>
              <a:latin typeface="Century Gothic" panose="020B0502020202020204" pitchFamily="34" charset="0"/>
              <a:ea typeface="+mn-ea"/>
              <a:cs typeface="+mn-cs"/>
            </a:rPr>
            <a:t>FY 22</a:t>
          </a:r>
        </a:p>
      </dgm:t>
    </dgm:pt>
    <dgm:pt modelId="{6A1A0E99-84D7-49C2-8F0B-3EE855D21599}" type="parTrans" cxnId="{2F780667-533A-40C4-AA4C-38747736D741}">
      <dgm:prSet/>
      <dgm:spPr/>
      <dgm:t>
        <a:bodyPr/>
        <a:lstStyle/>
        <a:p>
          <a:endParaRPr lang="en-US">
            <a:latin typeface="Century Gothic" panose="020B0502020202020204" pitchFamily="34" charset="0"/>
          </a:endParaRPr>
        </a:p>
      </dgm:t>
    </dgm:pt>
    <dgm:pt modelId="{6A43529B-D2AB-41D5-9554-9F343A46BA58}" type="sibTrans" cxnId="{2F780667-533A-40C4-AA4C-38747736D741}">
      <dgm:prSet/>
      <dgm:spPr/>
      <dgm:t>
        <a:bodyPr/>
        <a:lstStyle/>
        <a:p>
          <a:endParaRPr lang="en-US">
            <a:latin typeface="Century Gothic" panose="020B0502020202020204" pitchFamily="34" charset="0"/>
          </a:endParaRPr>
        </a:p>
      </dgm:t>
    </dgm:pt>
    <dgm:pt modelId="{367C714C-7309-4C84-A9B8-250605D7DE24}">
      <dgm:prSet phldrT="[Text]" custT="1"/>
      <dgm:spPr>
        <a:xfrm>
          <a:off x="2448699" y="1033635"/>
          <a:ext cx="867868" cy="675084"/>
        </a:xfrm>
        <a:prstGeom prst="rect">
          <a:avLst/>
        </a:prstGeom>
        <a:noFill/>
        <a:ln>
          <a:noFill/>
        </a:ln>
        <a:effectLst/>
      </dgm:spPr>
      <dgm:t>
        <a:bodyPr/>
        <a:lstStyle/>
        <a:p>
          <a:pPr>
            <a:buNone/>
          </a:pPr>
          <a:r>
            <a:rPr lang="en-US" sz="1000" dirty="0">
              <a:solidFill>
                <a:srgbClr val="656467"/>
              </a:solidFill>
              <a:latin typeface="Century Gothic" panose="020B0502020202020204" pitchFamily="34" charset="0"/>
              <a:ea typeface="+mn-ea"/>
              <a:cs typeface="+mn-cs"/>
            </a:rPr>
            <a:t>$ 22,873</a:t>
          </a:r>
        </a:p>
      </dgm:t>
    </dgm:pt>
    <dgm:pt modelId="{1DEF68E5-4564-4DF7-BD27-88228325E44D}" type="parTrans" cxnId="{845BE442-6454-492C-BE82-1B06D096FB7A}">
      <dgm:prSet/>
      <dgm:spPr/>
      <dgm:t>
        <a:bodyPr/>
        <a:lstStyle/>
        <a:p>
          <a:endParaRPr lang="en-US">
            <a:latin typeface="Century Gothic" panose="020B0502020202020204" pitchFamily="34" charset="0"/>
          </a:endParaRPr>
        </a:p>
      </dgm:t>
    </dgm:pt>
    <dgm:pt modelId="{598C5A17-02A4-4D00-BB0A-BAC8F460700B}" type="sibTrans" cxnId="{845BE442-6454-492C-BE82-1B06D096FB7A}">
      <dgm:prSet/>
      <dgm:spPr/>
      <dgm:t>
        <a:bodyPr/>
        <a:lstStyle/>
        <a:p>
          <a:endParaRPr lang="en-US">
            <a:latin typeface="Century Gothic" panose="020B0502020202020204" pitchFamily="34" charset="0"/>
          </a:endParaRPr>
        </a:p>
      </dgm:t>
    </dgm:pt>
    <dgm:pt modelId="{68EE8801-CD52-468C-8BB8-652B67044A2D}">
      <dgm:prSet phldrT="[Text]" custT="1"/>
      <dgm:spPr>
        <a:xfrm>
          <a:off x="2244777" y="1892235"/>
          <a:ext cx="1193266" cy="835248"/>
        </a:xfrm>
        <a:prstGeom prst="roundRect">
          <a:avLst>
            <a:gd name="adj" fmla="val 16670"/>
          </a:avLst>
        </a:prstGeom>
        <a:solidFill>
          <a:schemeClr val="bg1"/>
        </a:solidFill>
        <a:ln w="12700" cap="flat" cmpd="sng" algn="ctr">
          <a:solidFill>
            <a:srgbClr val="3399FF"/>
          </a:solidFill>
          <a:prstDash val="solid"/>
          <a:miter lim="800000"/>
        </a:ln>
        <a:effectLst/>
      </dgm:spPr>
      <dgm:t>
        <a:bodyPr/>
        <a:lstStyle/>
        <a:p>
          <a:pPr>
            <a:buNone/>
          </a:pPr>
          <a:r>
            <a:rPr lang="en-US" sz="1000">
              <a:solidFill>
                <a:srgbClr val="3399FF"/>
              </a:solidFill>
              <a:latin typeface="Century Gothic" panose="020B0502020202020204" pitchFamily="34" charset="0"/>
              <a:ea typeface="+mn-ea"/>
              <a:cs typeface="+mn-cs"/>
            </a:rPr>
            <a:t>FY 21</a:t>
          </a:r>
        </a:p>
      </dgm:t>
    </dgm:pt>
    <dgm:pt modelId="{674DA855-E104-410A-8CAA-8DBD39872DDF}" type="parTrans" cxnId="{23FDF940-002D-4480-A820-6F16E2D0B730}">
      <dgm:prSet/>
      <dgm:spPr/>
      <dgm:t>
        <a:bodyPr/>
        <a:lstStyle/>
        <a:p>
          <a:endParaRPr lang="en-US">
            <a:latin typeface="Century Gothic" panose="020B0502020202020204" pitchFamily="34" charset="0"/>
          </a:endParaRPr>
        </a:p>
      </dgm:t>
    </dgm:pt>
    <dgm:pt modelId="{FA40046A-B638-4389-84A2-76E6DE1F1937}" type="sibTrans" cxnId="{23FDF940-002D-4480-A820-6F16E2D0B730}">
      <dgm:prSet/>
      <dgm:spPr/>
      <dgm:t>
        <a:bodyPr/>
        <a:lstStyle/>
        <a:p>
          <a:endParaRPr lang="en-US">
            <a:latin typeface="Century Gothic" panose="020B0502020202020204" pitchFamily="34" charset="0"/>
          </a:endParaRPr>
        </a:p>
      </dgm:t>
    </dgm:pt>
    <dgm:pt modelId="{B29DA9A0-6687-455A-8097-1563AD707FE0}">
      <dgm:prSet phldrT="[Text]" custT="1"/>
      <dgm:spPr>
        <a:xfrm>
          <a:off x="3438044" y="1971895"/>
          <a:ext cx="867868" cy="675084"/>
        </a:xfrm>
        <a:prstGeom prst="rect">
          <a:avLst/>
        </a:prstGeom>
        <a:noFill/>
        <a:ln>
          <a:noFill/>
        </a:ln>
        <a:effectLst/>
      </dgm:spPr>
      <dgm:t>
        <a:bodyPr/>
        <a:lstStyle/>
        <a:p>
          <a:pPr>
            <a:buNone/>
          </a:pPr>
          <a:r>
            <a:rPr lang="en-US" sz="1000" dirty="0">
              <a:solidFill>
                <a:srgbClr val="656467"/>
              </a:solidFill>
              <a:latin typeface="Century Gothic" panose="020B0502020202020204" pitchFamily="34" charset="0"/>
              <a:ea typeface="+mn-ea"/>
              <a:cs typeface="+mn-cs"/>
            </a:rPr>
            <a:t>$ 74,707</a:t>
          </a:r>
        </a:p>
      </dgm:t>
    </dgm:pt>
    <dgm:pt modelId="{DABA2694-EE3C-421C-B72E-36B736D36BCA}" type="parTrans" cxnId="{60D88BC1-C6CD-4186-A239-5376BBB1ADCC}">
      <dgm:prSet/>
      <dgm:spPr/>
      <dgm:t>
        <a:bodyPr/>
        <a:lstStyle/>
        <a:p>
          <a:endParaRPr lang="en-US">
            <a:latin typeface="Century Gothic" panose="020B0502020202020204" pitchFamily="34" charset="0"/>
          </a:endParaRPr>
        </a:p>
      </dgm:t>
    </dgm:pt>
    <dgm:pt modelId="{1940F7C8-F916-4AB9-BA3A-71BB9F98A813}" type="sibTrans" cxnId="{60D88BC1-C6CD-4186-A239-5376BBB1ADCC}">
      <dgm:prSet/>
      <dgm:spPr/>
      <dgm:t>
        <a:bodyPr/>
        <a:lstStyle/>
        <a:p>
          <a:endParaRPr lang="en-US">
            <a:latin typeface="Century Gothic" panose="020B0502020202020204" pitchFamily="34" charset="0"/>
          </a:endParaRPr>
        </a:p>
      </dgm:t>
    </dgm:pt>
    <dgm:pt modelId="{04DF2984-E3E7-4889-ABB6-40A7C31F2666}" type="pres">
      <dgm:prSet presAssocID="{F1B97B08-A01C-4A12-BAC7-FDE50B2F9A89}" presName="rootnode" presStyleCnt="0">
        <dgm:presLayoutVars>
          <dgm:chMax/>
          <dgm:chPref/>
          <dgm:dir/>
          <dgm:animLvl val="lvl"/>
        </dgm:presLayoutVars>
      </dgm:prSet>
      <dgm:spPr/>
    </dgm:pt>
    <dgm:pt modelId="{8C9160E9-2633-43D1-A259-FA19D573860F}" type="pres">
      <dgm:prSet presAssocID="{9B690D6A-2711-44C2-9E67-A061DDABE8E5}" presName="composite" presStyleCnt="0"/>
      <dgm:spPr/>
    </dgm:pt>
    <dgm:pt modelId="{5E353FDD-E28D-48E6-A5A9-135E01156849}" type="pres">
      <dgm:prSet presAssocID="{9B690D6A-2711-44C2-9E67-A061DDABE8E5}" presName="bentUpArrow1" presStyleLbl="alignImgPlace1" presStyleIdx="0" presStyleCnt="2"/>
      <dgm:spPr>
        <a:xfrm rot="5400000">
          <a:off x="453886" y="801478"/>
          <a:ext cx="708838" cy="806987"/>
        </a:xfrm>
        <a:prstGeom prst="bentUpArrow">
          <a:avLst>
            <a:gd name="adj1" fmla="val 32840"/>
            <a:gd name="adj2" fmla="val 25000"/>
            <a:gd name="adj3" fmla="val 35780"/>
          </a:avLst>
        </a:prstGeom>
        <a:solidFill>
          <a:srgbClr val="656467"/>
        </a:solidFill>
        <a:ln w="12700" cap="flat" cmpd="sng" algn="ctr">
          <a:solidFill>
            <a:sysClr val="window" lastClr="FFFFFF">
              <a:hueOff val="0"/>
              <a:satOff val="0"/>
              <a:lumOff val="0"/>
              <a:alphaOff val="0"/>
            </a:sysClr>
          </a:solidFill>
          <a:prstDash val="solid"/>
          <a:miter lim="800000"/>
        </a:ln>
        <a:effectLst/>
      </dgm:spPr>
    </dgm:pt>
    <dgm:pt modelId="{E24F4B81-8513-485F-92E8-A66CF73A8AB3}" type="pres">
      <dgm:prSet presAssocID="{9B690D6A-2711-44C2-9E67-A061DDABE8E5}" presName="ParentText" presStyleLbl="node1" presStyleIdx="0" presStyleCnt="3">
        <dgm:presLayoutVars>
          <dgm:chMax val="1"/>
          <dgm:chPref val="1"/>
          <dgm:bulletEnabled val="1"/>
        </dgm:presLayoutVars>
      </dgm:prSet>
      <dgm:spPr/>
    </dgm:pt>
    <dgm:pt modelId="{18D151DF-6429-456C-A0EA-AA356CD13548}" type="pres">
      <dgm:prSet presAssocID="{9B690D6A-2711-44C2-9E67-A061DDABE8E5}" presName="ChildText" presStyleLbl="revTx" presStyleIdx="0" presStyleCnt="3" custScaleX="264015" custLinFactNeighborX="86757" custLinFactNeighborY="2987">
        <dgm:presLayoutVars>
          <dgm:chMax val="0"/>
          <dgm:chPref val="0"/>
          <dgm:bulletEnabled val="1"/>
        </dgm:presLayoutVars>
      </dgm:prSet>
      <dgm:spPr/>
    </dgm:pt>
    <dgm:pt modelId="{A3D7DFAC-DFCF-4595-9A83-0714F41C8E0F}" type="pres">
      <dgm:prSet presAssocID="{A8E3464F-D065-46FB-806C-D6EDF24787B1}" presName="sibTrans" presStyleCnt="0"/>
      <dgm:spPr/>
    </dgm:pt>
    <dgm:pt modelId="{88D575A5-6A3A-46C0-938B-190FA5CF0B4F}" type="pres">
      <dgm:prSet presAssocID="{078C0396-B122-45CC-8E15-E4F2C44E4FB9}" presName="composite" presStyleCnt="0"/>
      <dgm:spPr/>
    </dgm:pt>
    <dgm:pt modelId="{6170E206-2944-42C0-9BEF-D557E7CCA334}" type="pres">
      <dgm:prSet presAssocID="{078C0396-B122-45CC-8E15-E4F2C44E4FB9}" presName="bentUpArrow1" presStyleLbl="alignImgPlace1" presStyleIdx="1" presStyleCnt="2"/>
      <dgm:spPr>
        <a:xfrm rot="5400000">
          <a:off x="1443231" y="1739737"/>
          <a:ext cx="708838" cy="806987"/>
        </a:xfrm>
        <a:prstGeom prst="bentUpArrow">
          <a:avLst>
            <a:gd name="adj1" fmla="val 32840"/>
            <a:gd name="adj2" fmla="val 25000"/>
            <a:gd name="adj3" fmla="val 35780"/>
          </a:avLst>
        </a:prstGeom>
        <a:solidFill>
          <a:srgbClr val="656467"/>
        </a:solidFill>
        <a:ln w="12700" cap="flat" cmpd="sng" algn="ctr">
          <a:solidFill>
            <a:sysClr val="window" lastClr="FFFFFF">
              <a:hueOff val="0"/>
              <a:satOff val="0"/>
              <a:lumOff val="0"/>
              <a:alphaOff val="0"/>
            </a:sysClr>
          </a:solidFill>
          <a:prstDash val="solid"/>
          <a:miter lim="800000"/>
        </a:ln>
        <a:effectLst/>
      </dgm:spPr>
    </dgm:pt>
    <dgm:pt modelId="{45A6B253-D902-4F25-9373-D7E10133C683}" type="pres">
      <dgm:prSet presAssocID="{078C0396-B122-45CC-8E15-E4F2C44E4FB9}" presName="ParentText" presStyleLbl="node1" presStyleIdx="1" presStyleCnt="3">
        <dgm:presLayoutVars>
          <dgm:chMax val="1"/>
          <dgm:chPref val="1"/>
          <dgm:bulletEnabled val="1"/>
        </dgm:presLayoutVars>
      </dgm:prSet>
      <dgm:spPr/>
    </dgm:pt>
    <dgm:pt modelId="{85831F41-DAD8-47A9-AAAC-FFBAC7C38835}" type="pres">
      <dgm:prSet presAssocID="{078C0396-B122-45CC-8E15-E4F2C44E4FB9}" presName="ChildText" presStyleLbl="revTx" presStyleIdx="1" presStyleCnt="3" custScaleX="337784" custLinFactX="22591" custLinFactNeighborX="100000" custLinFactNeighborY="-2121">
        <dgm:presLayoutVars>
          <dgm:chMax val="0"/>
          <dgm:chPref val="0"/>
          <dgm:bulletEnabled val="1"/>
        </dgm:presLayoutVars>
      </dgm:prSet>
      <dgm:spPr/>
    </dgm:pt>
    <dgm:pt modelId="{D5BF89EC-BFFE-470F-A31E-AC9430C15316}" type="pres">
      <dgm:prSet presAssocID="{6A43529B-D2AB-41D5-9554-9F343A46BA58}" presName="sibTrans" presStyleCnt="0"/>
      <dgm:spPr/>
    </dgm:pt>
    <dgm:pt modelId="{1CB20CBE-36AB-4827-BC67-B29BB4904475}" type="pres">
      <dgm:prSet presAssocID="{68EE8801-CD52-468C-8BB8-652B67044A2D}" presName="composite" presStyleCnt="0"/>
      <dgm:spPr/>
    </dgm:pt>
    <dgm:pt modelId="{1DB750F3-CFCB-4020-9B14-5E4A573B9477}" type="pres">
      <dgm:prSet presAssocID="{68EE8801-CD52-468C-8BB8-652B67044A2D}" presName="ParentText" presStyleLbl="node1" presStyleIdx="2" presStyleCnt="3">
        <dgm:presLayoutVars>
          <dgm:chMax val="1"/>
          <dgm:chPref val="1"/>
          <dgm:bulletEnabled val="1"/>
        </dgm:presLayoutVars>
      </dgm:prSet>
      <dgm:spPr/>
    </dgm:pt>
    <dgm:pt modelId="{A14EA3D6-9DB4-4D77-B31F-391EB65D943C}" type="pres">
      <dgm:prSet presAssocID="{68EE8801-CD52-468C-8BB8-652B67044A2D}" presName="FinalChildText" presStyleLbl="revTx" presStyleIdx="2" presStyleCnt="3" custScaleX="351686" custLinFactX="64767" custLinFactNeighborX="100000" custLinFactNeighborY="4249">
        <dgm:presLayoutVars>
          <dgm:chMax val="0"/>
          <dgm:chPref val="0"/>
          <dgm:bulletEnabled val="1"/>
        </dgm:presLayoutVars>
      </dgm:prSet>
      <dgm:spPr/>
    </dgm:pt>
  </dgm:ptLst>
  <dgm:cxnLst>
    <dgm:cxn modelId="{20E85104-05A8-49EE-93B4-8083DD77CE06}" srcId="{F1B97B08-A01C-4A12-BAC7-FDE50B2F9A89}" destId="{9B690D6A-2711-44C2-9E67-A061DDABE8E5}" srcOrd="0" destOrd="0" parTransId="{4F52DF92-5EB4-4BC5-8976-9BF1D3685CD9}" sibTransId="{A8E3464F-D065-46FB-806C-D6EDF24787B1}"/>
    <dgm:cxn modelId="{23FDF940-002D-4480-A820-6F16E2D0B730}" srcId="{F1B97B08-A01C-4A12-BAC7-FDE50B2F9A89}" destId="{68EE8801-CD52-468C-8BB8-652B67044A2D}" srcOrd="2" destOrd="0" parTransId="{674DA855-E104-410A-8CAA-8DBD39872DDF}" sibTransId="{FA40046A-B638-4389-84A2-76E6DE1F1937}"/>
    <dgm:cxn modelId="{E67C135C-1E1C-47E8-8C78-359DCFFC78AA}" type="presOf" srcId="{078C0396-B122-45CC-8E15-E4F2C44E4FB9}" destId="{45A6B253-D902-4F25-9373-D7E10133C683}" srcOrd="0" destOrd="0" presId="urn:microsoft.com/office/officeart/2005/8/layout/StepDownProcess"/>
    <dgm:cxn modelId="{845BE442-6454-492C-BE82-1B06D096FB7A}" srcId="{078C0396-B122-45CC-8E15-E4F2C44E4FB9}" destId="{367C714C-7309-4C84-A9B8-250605D7DE24}" srcOrd="0" destOrd="0" parTransId="{1DEF68E5-4564-4DF7-BD27-88228325E44D}" sibTransId="{598C5A17-02A4-4D00-BB0A-BAC8F460700B}"/>
    <dgm:cxn modelId="{2F780667-533A-40C4-AA4C-38747736D741}" srcId="{F1B97B08-A01C-4A12-BAC7-FDE50B2F9A89}" destId="{078C0396-B122-45CC-8E15-E4F2C44E4FB9}" srcOrd="1" destOrd="0" parTransId="{6A1A0E99-84D7-49C2-8F0B-3EE855D21599}" sibTransId="{6A43529B-D2AB-41D5-9554-9F343A46BA58}"/>
    <dgm:cxn modelId="{7202154E-924E-404A-9057-D2A335C997EF}" type="presOf" srcId="{B29DA9A0-6687-455A-8097-1563AD707FE0}" destId="{A14EA3D6-9DB4-4D77-B31F-391EB65D943C}" srcOrd="0" destOrd="0" presId="urn:microsoft.com/office/officeart/2005/8/layout/StepDownProcess"/>
    <dgm:cxn modelId="{52A37979-CEAD-4B73-AD1C-096122A0D5AD}" type="presOf" srcId="{F1B97B08-A01C-4A12-BAC7-FDE50B2F9A89}" destId="{04DF2984-E3E7-4889-ABB6-40A7C31F2666}" srcOrd="0" destOrd="0" presId="urn:microsoft.com/office/officeart/2005/8/layout/StepDownProcess"/>
    <dgm:cxn modelId="{393503AC-18F8-4A8F-9F29-F7AAC75481D0}" type="presOf" srcId="{367C714C-7309-4C84-A9B8-250605D7DE24}" destId="{85831F41-DAD8-47A9-AAAC-FFBAC7C38835}" srcOrd="0" destOrd="0" presId="urn:microsoft.com/office/officeart/2005/8/layout/StepDownProcess"/>
    <dgm:cxn modelId="{E903DDB3-8891-4CCA-AA82-4F6ACDC8E93C}" type="presOf" srcId="{68EE8801-CD52-468C-8BB8-652B67044A2D}" destId="{1DB750F3-CFCB-4020-9B14-5E4A573B9477}" srcOrd="0" destOrd="0" presId="urn:microsoft.com/office/officeart/2005/8/layout/StepDownProcess"/>
    <dgm:cxn modelId="{60D88BC1-C6CD-4186-A239-5376BBB1ADCC}" srcId="{68EE8801-CD52-468C-8BB8-652B67044A2D}" destId="{B29DA9A0-6687-455A-8097-1563AD707FE0}" srcOrd="0" destOrd="0" parTransId="{DABA2694-EE3C-421C-B72E-36B736D36BCA}" sibTransId="{1940F7C8-F916-4AB9-BA3A-71BB9F98A813}"/>
    <dgm:cxn modelId="{0BE6B7C5-7776-4E74-98A5-9956085697BD}" srcId="{9B690D6A-2711-44C2-9E67-A061DDABE8E5}" destId="{6C46E032-B67E-46D4-B332-A0EBA2BE8A4B}" srcOrd="0" destOrd="0" parTransId="{1079596E-7A26-4CE4-BBCF-D2AAC09B5DB0}" sibTransId="{375EC260-A570-4FC4-B551-87A7E61BACAD}"/>
    <dgm:cxn modelId="{C492A5CD-5063-4982-9EF9-6CB998480194}" type="presOf" srcId="{9B690D6A-2711-44C2-9E67-A061DDABE8E5}" destId="{E24F4B81-8513-485F-92E8-A66CF73A8AB3}" srcOrd="0" destOrd="0" presId="urn:microsoft.com/office/officeart/2005/8/layout/StepDownProcess"/>
    <dgm:cxn modelId="{F61533D8-7089-4DCB-A351-752F212AE26E}" type="presOf" srcId="{6C46E032-B67E-46D4-B332-A0EBA2BE8A4B}" destId="{18D151DF-6429-456C-A0EA-AA356CD13548}" srcOrd="0" destOrd="0" presId="urn:microsoft.com/office/officeart/2005/8/layout/StepDownProcess"/>
    <dgm:cxn modelId="{8C940E52-ABC0-4B98-828B-17897FEB088B}" type="presParOf" srcId="{04DF2984-E3E7-4889-ABB6-40A7C31F2666}" destId="{8C9160E9-2633-43D1-A259-FA19D573860F}" srcOrd="0" destOrd="0" presId="urn:microsoft.com/office/officeart/2005/8/layout/StepDownProcess"/>
    <dgm:cxn modelId="{5FA1BCA8-019F-4662-AA57-ABA975638B45}" type="presParOf" srcId="{8C9160E9-2633-43D1-A259-FA19D573860F}" destId="{5E353FDD-E28D-48E6-A5A9-135E01156849}" srcOrd="0" destOrd="0" presId="urn:microsoft.com/office/officeart/2005/8/layout/StepDownProcess"/>
    <dgm:cxn modelId="{81CED86D-1AF2-403E-924D-66B824DE70E7}" type="presParOf" srcId="{8C9160E9-2633-43D1-A259-FA19D573860F}" destId="{E24F4B81-8513-485F-92E8-A66CF73A8AB3}" srcOrd="1" destOrd="0" presId="urn:microsoft.com/office/officeart/2005/8/layout/StepDownProcess"/>
    <dgm:cxn modelId="{73AFB787-4909-4DF4-A56F-72515DC8DAF6}" type="presParOf" srcId="{8C9160E9-2633-43D1-A259-FA19D573860F}" destId="{18D151DF-6429-456C-A0EA-AA356CD13548}" srcOrd="2" destOrd="0" presId="urn:microsoft.com/office/officeart/2005/8/layout/StepDownProcess"/>
    <dgm:cxn modelId="{A496681B-C877-407B-AABB-0B115B186EA8}" type="presParOf" srcId="{04DF2984-E3E7-4889-ABB6-40A7C31F2666}" destId="{A3D7DFAC-DFCF-4595-9A83-0714F41C8E0F}" srcOrd="1" destOrd="0" presId="urn:microsoft.com/office/officeart/2005/8/layout/StepDownProcess"/>
    <dgm:cxn modelId="{A4D24D82-E902-41B2-8DD7-C27AE5F2792A}" type="presParOf" srcId="{04DF2984-E3E7-4889-ABB6-40A7C31F2666}" destId="{88D575A5-6A3A-46C0-938B-190FA5CF0B4F}" srcOrd="2" destOrd="0" presId="urn:microsoft.com/office/officeart/2005/8/layout/StepDownProcess"/>
    <dgm:cxn modelId="{1C5154E7-D1A0-407C-BEB2-FF31448CDC32}" type="presParOf" srcId="{88D575A5-6A3A-46C0-938B-190FA5CF0B4F}" destId="{6170E206-2944-42C0-9BEF-D557E7CCA334}" srcOrd="0" destOrd="0" presId="urn:microsoft.com/office/officeart/2005/8/layout/StepDownProcess"/>
    <dgm:cxn modelId="{40C01EA9-96FF-4ABB-97D8-E6BAEFD2D114}" type="presParOf" srcId="{88D575A5-6A3A-46C0-938B-190FA5CF0B4F}" destId="{45A6B253-D902-4F25-9373-D7E10133C683}" srcOrd="1" destOrd="0" presId="urn:microsoft.com/office/officeart/2005/8/layout/StepDownProcess"/>
    <dgm:cxn modelId="{DF0F131E-791C-4328-B003-FFDA94E17E43}" type="presParOf" srcId="{88D575A5-6A3A-46C0-938B-190FA5CF0B4F}" destId="{85831F41-DAD8-47A9-AAAC-FFBAC7C38835}" srcOrd="2" destOrd="0" presId="urn:microsoft.com/office/officeart/2005/8/layout/StepDownProcess"/>
    <dgm:cxn modelId="{379799E6-C7A8-410E-B786-F5A10979436F}" type="presParOf" srcId="{04DF2984-E3E7-4889-ABB6-40A7C31F2666}" destId="{D5BF89EC-BFFE-470F-A31E-AC9430C15316}" srcOrd="3" destOrd="0" presId="urn:microsoft.com/office/officeart/2005/8/layout/StepDownProcess"/>
    <dgm:cxn modelId="{62179CE7-BA54-47E9-8E0A-CCF4697D6549}" type="presParOf" srcId="{04DF2984-E3E7-4889-ABB6-40A7C31F2666}" destId="{1CB20CBE-36AB-4827-BC67-B29BB4904475}" srcOrd="4" destOrd="0" presId="urn:microsoft.com/office/officeart/2005/8/layout/StepDownProcess"/>
    <dgm:cxn modelId="{472CFBA2-8E92-4D6F-9F5B-3F86EA019091}" type="presParOf" srcId="{1CB20CBE-36AB-4827-BC67-B29BB4904475}" destId="{1DB750F3-CFCB-4020-9B14-5E4A573B9477}" srcOrd="0" destOrd="0" presId="urn:microsoft.com/office/officeart/2005/8/layout/StepDownProcess"/>
    <dgm:cxn modelId="{08E0AAF1-8E70-4B0B-96B1-FC26481F57C4}" type="presParOf" srcId="{1CB20CBE-36AB-4827-BC67-B29BB4904475}" destId="{A14EA3D6-9DB4-4D77-B31F-391EB65D943C}"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B97B08-A01C-4A12-BAC7-FDE50B2F9A8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9B690D6A-2711-44C2-9E67-A061DDABE8E5}">
      <dgm:prSet phldrT="[Text]" custT="1"/>
      <dgm:spPr>
        <a:xfrm>
          <a:off x="266087" y="15716"/>
          <a:ext cx="1193266" cy="835248"/>
        </a:xfrm>
        <a:prstGeom prst="roundRect">
          <a:avLst>
            <a:gd name="adj" fmla="val 16670"/>
          </a:avLst>
        </a:prstGeom>
        <a:solidFill>
          <a:schemeClr val="bg1"/>
        </a:solidFill>
        <a:ln w="12700" cap="flat" cmpd="sng" algn="ctr">
          <a:solidFill>
            <a:srgbClr val="3399FF"/>
          </a:solidFill>
          <a:prstDash val="solid"/>
          <a:miter lim="800000"/>
        </a:ln>
        <a:effectLst/>
      </dgm:spPr>
      <dgm:t>
        <a:bodyPr/>
        <a:lstStyle/>
        <a:p>
          <a:pPr>
            <a:buNone/>
          </a:pPr>
          <a:r>
            <a:rPr lang="en-US" sz="1000" b="1" dirty="0">
              <a:solidFill>
                <a:srgbClr val="3399FF"/>
              </a:solidFill>
              <a:latin typeface="Century Gothic" panose="020B0502020202020204" pitchFamily="34" charset="0"/>
              <a:ea typeface="+mn-ea"/>
              <a:cs typeface="+mn-cs"/>
            </a:rPr>
            <a:t>FY 23</a:t>
          </a:r>
        </a:p>
      </dgm:t>
    </dgm:pt>
    <dgm:pt modelId="{4F52DF92-5EB4-4BC5-8976-9BF1D3685CD9}" type="parTrans" cxnId="{20E85104-05A8-49EE-93B4-8083DD77CE06}">
      <dgm:prSet/>
      <dgm:spPr/>
      <dgm:t>
        <a:bodyPr/>
        <a:lstStyle/>
        <a:p>
          <a:endParaRPr lang="en-US">
            <a:latin typeface="Century Gothic" panose="020B0502020202020204" pitchFamily="34" charset="0"/>
          </a:endParaRPr>
        </a:p>
      </dgm:t>
    </dgm:pt>
    <dgm:pt modelId="{A8E3464F-D065-46FB-806C-D6EDF24787B1}" type="sibTrans" cxnId="{20E85104-05A8-49EE-93B4-8083DD77CE06}">
      <dgm:prSet/>
      <dgm:spPr/>
      <dgm:t>
        <a:bodyPr/>
        <a:lstStyle/>
        <a:p>
          <a:endParaRPr lang="en-US">
            <a:latin typeface="Century Gothic" panose="020B0502020202020204" pitchFamily="34" charset="0"/>
          </a:endParaRPr>
        </a:p>
      </dgm:t>
    </dgm:pt>
    <dgm:pt modelId="{6C46E032-B67E-46D4-B332-A0EBA2BE8A4B}">
      <dgm:prSet phldrT="[Text]" custT="1"/>
      <dgm:spPr>
        <a:xfrm>
          <a:off x="1459354" y="95376"/>
          <a:ext cx="867868" cy="675084"/>
        </a:xfrm>
        <a:prstGeom prst="rect">
          <a:avLst/>
        </a:prstGeom>
        <a:noFill/>
        <a:ln>
          <a:noFill/>
        </a:ln>
        <a:effectLst/>
      </dgm:spPr>
      <dgm:t>
        <a:bodyPr/>
        <a:lstStyle/>
        <a:p>
          <a:pPr>
            <a:buNone/>
          </a:pPr>
          <a:r>
            <a:rPr lang="en-US" sz="1000" dirty="0">
              <a:solidFill>
                <a:srgbClr val="656467"/>
              </a:solidFill>
              <a:latin typeface="Century Gothic" panose="020B0502020202020204" pitchFamily="34" charset="0"/>
              <a:ea typeface="+mn-ea"/>
              <a:cs typeface="+mn-cs"/>
            </a:rPr>
            <a:t>$ 462,690</a:t>
          </a:r>
        </a:p>
      </dgm:t>
    </dgm:pt>
    <dgm:pt modelId="{1079596E-7A26-4CE4-BBCF-D2AAC09B5DB0}" type="parTrans" cxnId="{0BE6B7C5-7776-4E74-98A5-9956085697BD}">
      <dgm:prSet/>
      <dgm:spPr/>
      <dgm:t>
        <a:bodyPr/>
        <a:lstStyle/>
        <a:p>
          <a:endParaRPr lang="en-US">
            <a:latin typeface="Century Gothic" panose="020B0502020202020204" pitchFamily="34" charset="0"/>
          </a:endParaRPr>
        </a:p>
      </dgm:t>
    </dgm:pt>
    <dgm:pt modelId="{375EC260-A570-4FC4-B551-87A7E61BACAD}" type="sibTrans" cxnId="{0BE6B7C5-7776-4E74-98A5-9956085697BD}">
      <dgm:prSet/>
      <dgm:spPr/>
      <dgm:t>
        <a:bodyPr/>
        <a:lstStyle/>
        <a:p>
          <a:endParaRPr lang="en-US">
            <a:latin typeface="Century Gothic" panose="020B0502020202020204" pitchFamily="34" charset="0"/>
          </a:endParaRPr>
        </a:p>
      </dgm:t>
    </dgm:pt>
    <dgm:pt modelId="{078C0396-B122-45CC-8E15-E4F2C44E4FB9}">
      <dgm:prSet phldrT="[Text]" custT="1"/>
      <dgm:spPr>
        <a:xfrm>
          <a:off x="1255432" y="953975"/>
          <a:ext cx="1193266" cy="835248"/>
        </a:xfrm>
        <a:prstGeom prst="roundRect">
          <a:avLst>
            <a:gd name="adj" fmla="val 16670"/>
          </a:avLst>
        </a:prstGeom>
        <a:solidFill>
          <a:schemeClr val="bg1"/>
        </a:solidFill>
        <a:ln w="12700" cap="flat" cmpd="sng" algn="ctr">
          <a:solidFill>
            <a:srgbClr val="3399FF"/>
          </a:solidFill>
          <a:prstDash val="solid"/>
          <a:miter lim="800000"/>
        </a:ln>
        <a:effectLst/>
      </dgm:spPr>
      <dgm:t>
        <a:bodyPr/>
        <a:lstStyle/>
        <a:p>
          <a:pPr>
            <a:buNone/>
          </a:pPr>
          <a:r>
            <a:rPr lang="en-US" sz="1000">
              <a:solidFill>
                <a:srgbClr val="3399FF"/>
              </a:solidFill>
              <a:latin typeface="Century Gothic" panose="020B0502020202020204" pitchFamily="34" charset="0"/>
              <a:ea typeface="+mn-ea"/>
              <a:cs typeface="+mn-cs"/>
            </a:rPr>
            <a:t>FY 22</a:t>
          </a:r>
        </a:p>
      </dgm:t>
    </dgm:pt>
    <dgm:pt modelId="{6A1A0E99-84D7-49C2-8F0B-3EE855D21599}" type="parTrans" cxnId="{2F780667-533A-40C4-AA4C-38747736D741}">
      <dgm:prSet/>
      <dgm:spPr/>
      <dgm:t>
        <a:bodyPr/>
        <a:lstStyle/>
        <a:p>
          <a:endParaRPr lang="en-US">
            <a:latin typeface="Century Gothic" panose="020B0502020202020204" pitchFamily="34" charset="0"/>
          </a:endParaRPr>
        </a:p>
      </dgm:t>
    </dgm:pt>
    <dgm:pt modelId="{6A43529B-D2AB-41D5-9554-9F343A46BA58}" type="sibTrans" cxnId="{2F780667-533A-40C4-AA4C-38747736D741}">
      <dgm:prSet/>
      <dgm:spPr/>
      <dgm:t>
        <a:bodyPr/>
        <a:lstStyle/>
        <a:p>
          <a:endParaRPr lang="en-US">
            <a:latin typeface="Century Gothic" panose="020B0502020202020204" pitchFamily="34" charset="0"/>
          </a:endParaRPr>
        </a:p>
      </dgm:t>
    </dgm:pt>
    <dgm:pt modelId="{367C714C-7309-4C84-A9B8-250605D7DE24}">
      <dgm:prSet phldrT="[Text]" custT="1"/>
      <dgm:spPr>
        <a:xfrm>
          <a:off x="2448699" y="1033635"/>
          <a:ext cx="867868" cy="675084"/>
        </a:xfrm>
        <a:prstGeom prst="rect">
          <a:avLst/>
        </a:prstGeom>
        <a:noFill/>
        <a:ln>
          <a:noFill/>
        </a:ln>
        <a:effectLst/>
      </dgm:spPr>
      <dgm:t>
        <a:bodyPr/>
        <a:lstStyle/>
        <a:p>
          <a:pPr>
            <a:buNone/>
          </a:pPr>
          <a:r>
            <a:rPr lang="en-US" sz="1000" dirty="0">
              <a:solidFill>
                <a:srgbClr val="656467"/>
              </a:solidFill>
              <a:latin typeface="Century Gothic" panose="020B0502020202020204" pitchFamily="34" charset="0"/>
              <a:ea typeface="+mn-ea"/>
              <a:cs typeface="+mn-cs"/>
            </a:rPr>
            <a:t>$ 452,664</a:t>
          </a:r>
        </a:p>
      </dgm:t>
    </dgm:pt>
    <dgm:pt modelId="{1DEF68E5-4564-4DF7-BD27-88228325E44D}" type="parTrans" cxnId="{845BE442-6454-492C-BE82-1B06D096FB7A}">
      <dgm:prSet/>
      <dgm:spPr/>
      <dgm:t>
        <a:bodyPr/>
        <a:lstStyle/>
        <a:p>
          <a:endParaRPr lang="en-US">
            <a:latin typeface="Century Gothic" panose="020B0502020202020204" pitchFamily="34" charset="0"/>
          </a:endParaRPr>
        </a:p>
      </dgm:t>
    </dgm:pt>
    <dgm:pt modelId="{598C5A17-02A4-4D00-BB0A-BAC8F460700B}" type="sibTrans" cxnId="{845BE442-6454-492C-BE82-1B06D096FB7A}">
      <dgm:prSet/>
      <dgm:spPr/>
      <dgm:t>
        <a:bodyPr/>
        <a:lstStyle/>
        <a:p>
          <a:endParaRPr lang="en-US">
            <a:latin typeface="Century Gothic" panose="020B0502020202020204" pitchFamily="34" charset="0"/>
          </a:endParaRPr>
        </a:p>
      </dgm:t>
    </dgm:pt>
    <dgm:pt modelId="{68EE8801-CD52-468C-8BB8-652B67044A2D}">
      <dgm:prSet phldrT="[Text]" custT="1"/>
      <dgm:spPr>
        <a:xfrm>
          <a:off x="2244777" y="1892235"/>
          <a:ext cx="1193266" cy="835248"/>
        </a:xfrm>
        <a:prstGeom prst="roundRect">
          <a:avLst>
            <a:gd name="adj" fmla="val 16670"/>
          </a:avLst>
        </a:prstGeom>
        <a:solidFill>
          <a:schemeClr val="bg1"/>
        </a:solidFill>
        <a:ln w="12700" cap="flat" cmpd="sng" algn="ctr">
          <a:solidFill>
            <a:srgbClr val="3399FF"/>
          </a:solidFill>
          <a:prstDash val="solid"/>
          <a:miter lim="800000"/>
        </a:ln>
        <a:effectLst/>
      </dgm:spPr>
      <dgm:t>
        <a:bodyPr/>
        <a:lstStyle/>
        <a:p>
          <a:pPr>
            <a:buNone/>
          </a:pPr>
          <a:r>
            <a:rPr lang="en-US" sz="1000">
              <a:solidFill>
                <a:srgbClr val="3399FF"/>
              </a:solidFill>
              <a:latin typeface="Century Gothic" panose="020B0502020202020204" pitchFamily="34" charset="0"/>
              <a:ea typeface="+mn-ea"/>
              <a:cs typeface="+mn-cs"/>
            </a:rPr>
            <a:t>FY 21</a:t>
          </a:r>
        </a:p>
      </dgm:t>
    </dgm:pt>
    <dgm:pt modelId="{674DA855-E104-410A-8CAA-8DBD39872DDF}" type="parTrans" cxnId="{23FDF940-002D-4480-A820-6F16E2D0B730}">
      <dgm:prSet/>
      <dgm:spPr/>
      <dgm:t>
        <a:bodyPr/>
        <a:lstStyle/>
        <a:p>
          <a:endParaRPr lang="en-US">
            <a:latin typeface="Century Gothic" panose="020B0502020202020204" pitchFamily="34" charset="0"/>
          </a:endParaRPr>
        </a:p>
      </dgm:t>
    </dgm:pt>
    <dgm:pt modelId="{FA40046A-B638-4389-84A2-76E6DE1F1937}" type="sibTrans" cxnId="{23FDF940-002D-4480-A820-6F16E2D0B730}">
      <dgm:prSet/>
      <dgm:spPr/>
      <dgm:t>
        <a:bodyPr/>
        <a:lstStyle/>
        <a:p>
          <a:endParaRPr lang="en-US">
            <a:latin typeface="Century Gothic" panose="020B0502020202020204" pitchFamily="34" charset="0"/>
          </a:endParaRPr>
        </a:p>
      </dgm:t>
    </dgm:pt>
    <dgm:pt modelId="{B29DA9A0-6687-455A-8097-1563AD707FE0}">
      <dgm:prSet phldrT="[Text]" custT="1"/>
      <dgm:spPr>
        <a:xfrm>
          <a:off x="3438044" y="1971895"/>
          <a:ext cx="867868" cy="675084"/>
        </a:xfrm>
        <a:prstGeom prst="rect">
          <a:avLst/>
        </a:prstGeom>
        <a:noFill/>
        <a:ln>
          <a:noFill/>
        </a:ln>
        <a:effectLst/>
      </dgm:spPr>
      <dgm:t>
        <a:bodyPr/>
        <a:lstStyle/>
        <a:p>
          <a:pPr>
            <a:buNone/>
          </a:pPr>
          <a:r>
            <a:rPr lang="en-US" sz="1000" dirty="0">
              <a:solidFill>
                <a:srgbClr val="656467"/>
              </a:solidFill>
              <a:latin typeface="Century Gothic" panose="020B0502020202020204" pitchFamily="34" charset="0"/>
              <a:ea typeface="+mn-ea"/>
              <a:cs typeface="+mn-cs"/>
            </a:rPr>
            <a:t>$ 319,394</a:t>
          </a:r>
        </a:p>
      </dgm:t>
    </dgm:pt>
    <dgm:pt modelId="{DABA2694-EE3C-421C-B72E-36B736D36BCA}" type="parTrans" cxnId="{60D88BC1-C6CD-4186-A239-5376BBB1ADCC}">
      <dgm:prSet/>
      <dgm:spPr/>
      <dgm:t>
        <a:bodyPr/>
        <a:lstStyle/>
        <a:p>
          <a:endParaRPr lang="en-US">
            <a:latin typeface="Century Gothic" panose="020B0502020202020204" pitchFamily="34" charset="0"/>
          </a:endParaRPr>
        </a:p>
      </dgm:t>
    </dgm:pt>
    <dgm:pt modelId="{1940F7C8-F916-4AB9-BA3A-71BB9F98A813}" type="sibTrans" cxnId="{60D88BC1-C6CD-4186-A239-5376BBB1ADCC}">
      <dgm:prSet/>
      <dgm:spPr/>
      <dgm:t>
        <a:bodyPr/>
        <a:lstStyle/>
        <a:p>
          <a:endParaRPr lang="en-US">
            <a:latin typeface="Century Gothic" panose="020B0502020202020204" pitchFamily="34" charset="0"/>
          </a:endParaRPr>
        </a:p>
      </dgm:t>
    </dgm:pt>
    <dgm:pt modelId="{04DF2984-E3E7-4889-ABB6-40A7C31F2666}" type="pres">
      <dgm:prSet presAssocID="{F1B97B08-A01C-4A12-BAC7-FDE50B2F9A89}" presName="rootnode" presStyleCnt="0">
        <dgm:presLayoutVars>
          <dgm:chMax/>
          <dgm:chPref/>
          <dgm:dir/>
          <dgm:animLvl val="lvl"/>
        </dgm:presLayoutVars>
      </dgm:prSet>
      <dgm:spPr/>
    </dgm:pt>
    <dgm:pt modelId="{8C9160E9-2633-43D1-A259-FA19D573860F}" type="pres">
      <dgm:prSet presAssocID="{9B690D6A-2711-44C2-9E67-A061DDABE8E5}" presName="composite" presStyleCnt="0"/>
      <dgm:spPr/>
    </dgm:pt>
    <dgm:pt modelId="{5E353FDD-E28D-48E6-A5A9-135E01156849}" type="pres">
      <dgm:prSet presAssocID="{9B690D6A-2711-44C2-9E67-A061DDABE8E5}" presName="bentUpArrow1" presStyleLbl="alignImgPlace1" presStyleIdx="0" presStyleCnt="2"/>
      <dgm:spPr>
        <a:xfrm rot="5400000">
          <a:off x="453886" y="801478"/>
          <a:ext cx="708838" cy="806987"/>
        </a:xfrm>
        <a:prstGeom prst="bentUpArrow">
          <a:avLst>
            <a:gd name="adj1" fmla="val 32840"/>
            <a:gd name="adj2" fmla="val 25000"/>
            <a:gd name="adj3" fmla="val 35780"/>
          </a:avLst>
        </a:prstGeom>
        <a:solidFill>
          <a:srgbClr val="656467"/>
        </a:solidFill>
        <a:ln w="12700" cap="flat" cmpd="sng" algn="ctr">
          <a:solidFill>
            <a:sysClr val="window" lastClr="FFFFFF">
              <a:hueOff val="0"/>
              <a:satOff val="0"/>
              <a:lumOff val="0"/>
              <a:alphaOff val="0"/>
            </a:sysClr>
          </a:solidFill>
          <a:prstDash val="solid"/>
          <a:miter lim="800000"/>
        </a:ln>
        <a:effectLst/>
      </dgm:spPr>
    </dgm:pt>
    <dgm:pt modelId="{E24F4B81-8513-485F-92E8-A66CF73A8AB3}" type="pres">
      <dgm:prSet presAssocID="{9B690D6A-2711-44C2-9E67-A061DDABE8E5}" presName="ParentText" presStyleLbl="node1" presStyleIdx="0" presStyleCnt="3">
        <dgm:presLayoutVars>
          <dgm:chMax val="1"/>
          <dgm:chPref val="1"/>
          <dgm:bulletEnabled val="1"/>
        </dgm:presLayoutVars>
      </dgm:prSet>
      <dgm:spPr/>
    </dgm:pt>
    <dgm:pt modelId="{18D151DF-6429-456C-A0EA-AA356CD13548}" type="pres">
      <dgm:prSet presAssocID="{9B690D6A-2711-44C2-9E67-A061DDABE8E5}" presName="ChildText" presStyleLbl="revTx" presStyleIdx="0" presStyleCnt="3" custScaleX="264015" custLinFactNeighborX="86757" custLinFactNeighborY="2987">
        <dgm:presLayoutVars>
          <dgm:chMax val="0"/>
          <dgm:chPref val="0"/>
          <dgm:bulletEnabled val="1"/>
        </dgm:presLayoutVars>
      </dgm:prSet>
      <dgm:spPr/>
    </dgm:pt>
    <dgm:pt modelId="{A3D7DFAC-DFCF-4595-9A83-0714F41C8E0F}" type="pres">
      <dgm:prSet presAssocID="{A8E3464F-D065-46FB-806C-D6EDF24787B1}" presName="sibTrans" presStyleCnt="0"/>
      <dgm:spPr/>
    </dgm:pt>
    <dgm:pt modelId="{88D575A5-6A3A-46C0-938B-190FA5CF0B4F}" type="pres">
      <dgm:prSet presAssocID="{078C0396-B122-45CC-8E15-E4F2C44E4FB9}" presName="composite" presStyleCnt="0"/>
      <dgm:spPr/>
    </dgm:pt>
    <dgm:pt modelId="{6170E206-2944-42C0-9BEF-D557E7CCA334}" type="pres">
      <dgm:prSet presAssocID="{078C0396-B122-45CC-8E15-E4F2C44E4FB9}" presName="bentUpArrow1" presStyleLbl="alignImgPlace1" presStyleIdx="1" presStyleCnt="2"/>
      <dgm:spPr>
        <a:xfrm rot="5400000">
          <a:off x="1443231" y="1739737"/>
          <a:ext cx="708838" cy="806987"/>
        </a:xfrm>
        <a:prstGeom prst="bentUpArrow">
          <a:avLst>
            <a:gd name="adj1" fmla="val 32840"/>
            <a:gd name="adj2" fmla="val 25000"/>
            <a:gd name="adj3" fmla="val 35780"/>
          </a:avLst>
        </a:prstGeom>
        <a:solidFill>
          <a:srgbClr val="656467"/>
        </a:solidFill>
        <a:ln w="12700" cap="flat" cmpd="sng" algn="ctr">
          <a:solidFill>
            <a:sysClr val="window" lastClr="FFFFFF">
              <a:hueOff val="0"/>
              <a:satOff val="0"/>
              <a:lumOff val="0"/>
              <a:alphaOff val="0"/>
            </a:sysClr>
          </a:solidFill>
          <a:prstDash val="solid"/>
          <a:miter lim="800000"/>
        </a:ln>
        <a:effectLst/>
      </dgm:spPr>
    </dgm:pt>
    <dgm:pt modelId="{45A6B253-D902-4F25-9373-D7E10133C683}" type="pres">
      <dgm:prSet presAssocID="{078C0396-B122-45CC-8E15-E4F2C44E4FB9}" presName="ParentText" presStyleLbl="node1" presStyleIdx="1" presStyleCnt="3">
        <dgm:presLayoutVars>
          <dgm:chMax val="1"/>
          <dgm:chPref val="1"/>
          <dgm:bulletEnabled val="1"/>
        </dgm:presLayoutVars>
      </dgm:prSet>
      <dgm:spPr/>
    </dgm:pt>
    <dgm:pt modelId="{85831F41-DAD8-47A9-AAAC-FFBAC7C38835}" type="pres">
      <dgm:prSet presAssocID="{078C0396-B122-45CC-8E15-E4F2C44E4FB9}" presName="ChildText" presStyleLbl="revTx" presStyleIdx="1" presStyleCnt="3" custScaleX="337784" custLinFactX="22591" custLinFactNeighborX="100000" custLinFactNeighborY="-2121">
        <dgm:presLayoutVars>
          <dgm:chMax val="0"/>
          <dgm:chPref val="0"/>
          <dgm:bulletEnabled val="1"/>
        </dgm:presLayoutVars>
      </dgm:prSet>
      <dgm:spPr/>
    </dgm:pt>
    <dgm:pt modelId="{D5BF89EC-BFFE-470F-A31E-AC9430C15316}" type="pres">
      <dgm:prSet presAssocID="{6A43529B-D2AB-41D5-9554-9F343A46BA58}" presName="sibTrans" presStyleCnt="0"/>
      <dgm:spPr/>
    </dgm:pt>
    <dgm:pt modelId="{1CB20CBE-36AB-4827-BC67-B29BB4904475}" type="pres">
      <dgm:prSet presAssocID="{68EE8801-CD52-468C-8BB8-652B67044A2D}" presName="composite" presStyleCnt="0"/>
      <dgm:spPr/>
    </dgm:pt>
    <dgm:pt modelId="{1DB750F3-CFCB-4020-9B14-5E4A573B9477}" type="pres">
      <dgm:prSet presAssocID="{68EE8801-CD52-468C-8BB8-652B67044A2D}" presName="ParentText" presStyleLbl="node1" presStyleIdx="2" presStyleCnt="3">
        <dgm:presLayoutVars>
          <dgm:chMax val="1"/>
          <dgm:chPref val="1"/>
          <dgm:bulletEnabled val="1"/>
        </dgm:presLayoutVars>
      </dgm:prSet>
      <dgm:spPr/>
    </dgm:pt>
    <dgm:pt modelId="{A14EA3D6-9DB4-4D77-B31F-391EB65D943C}" type="pres">
      <dgm:prSet presAssocID="{68EE8801-CD52-468C-8BB8-652B67044A2D}" presName="FinalChildText" presStyleLbl="revTx" presStyleIdx="2" presStyleCnt="3" custScaleX="351686" custLinFactX="64767" custLinFactNeighborX="100000" custLinFactNeighborY="4249">
        <dgm:presLayoutVars>
          <dgm:chMax val="0"/>
          <dgm:chPref val="0"/>
          <dgm:bulletEnabled val="1"/>
        </dgm:presLayoutVars>
      </dgm:prSet>
      <dgm:spPr/>
    </dgm:pt>
  </dgm:ptLst>
  <dgm:cxnLst>
    <dgm:cxn modelId="{20E85104-05A8-49EE-93B4-8083DD77CE06}" srcId="{F1B97B08-A01C-4A12-BAC7-FDE50B2F9A89}" destId="{9B690D6A-2711-44C2-9E67-A061DDABE8E5}" srcOrd="0" destOrd="0" parTransId="{4F52DF92-5EB4-4BC5-8976-9BF1D3685CD9}" sibTransId="{A8E3464F-D065-46FB-806C-D6EDF24787B1}"/>
    <dgm:cxn modelId="{23FDF940-002D-4480-A820-6F16E2D0B730}" srcId="{F1B97B08-A01C-4A12-BAC7-FDE50B2F9A89}" destId="{68EE8801-CD52-468C-8BB8-652B67044A2D}" srcOrd="2" destOrd="0" parTransId="{674DA855-E104-410A-8CAA-8DBD39872DDF}" sibTransId="{FA40046A-B638-4389-84A2-76E6DE1F1937}"/>
    <dgm:cxn modelId="{E67C135C-1E1C-47E8-8C78-359DCFFC78AA}" type="presOf" srcId="{078C0396-B122-45CC-8E15-E4F2C44E4FB9}" destId="{45A6B253-D902-4F25-9373-D7E10133C683}" srcOrd="0" destOrd="0" presId="urn:microsoft.com/office/officeart/2005/8/layout/StepDownProcess"/>
    <dgm:cxn modelId="{845BE442-6454-492C-BE82-1B06D096FB7A}" srcId="{078C0396-B122-45CC-8E15-E4F2C44E4FB9}" destId="{367C714C-7309-4C84-A9B8-250605D7DE24}" srcOrd="0" destOrd="0" parTransId="{1DEF68E5-4564-4DF7-BD27-88228325E44D}" sibTransId="{598C5A17-02A4-4D00-BB0A-BAC8F460700B}"/>
    <dgm:cxn modelId="{2F780667-533A-40C4-AA4C-38747736D741}" srcId="{F1B97B08-A01C-4A12-BAC7-FDE50B2F9A89}" destId="{078C0396-B122-45CC-8E15-E4F2C44E4FB9}" srcOrd="1" destOrd="0" parTransId="{6A1A0E99-84D7-49C2-8F0B-3EE855D21599}" sibTransId="{6A43529B-D2AB-41D5-9554-9F343A46BA58}"/>
    <dgm:cxn modelId="{7202154E-924E-404A-9057-D2A335C997EF}" type="presOf" srcId="{B29DA9A0-6687-455A-8097-1563AD707FE0}" destId="{A14EA3D6-9DB4-4D77-B31F-391EB65D943C}" srcOrd="0" destOrd="0" presId="urn:microsoft.com/office/officeart/2005/8/layout/StepDownProcess"/>
    <dgm:cxn modelId="{52A37979-CEAD-4B73-AD1C-096122A0D5AD}" type="presOf" srcId="{F1B97B08-A01C-4A12-BAC7-FDE50B2F9A89}" destId="{04DF2984-E3E7-4889-ABB6-40A7C31F2666}" srcOrd="0" destOrd="0" presId="urn:microsoft.com/office/officeart/2005/8/layout/StepDownProcess"/>
    <dgm:cxn modelId="{393503AC-18F8-4A8F-9F29-F7AAC75481D0}" type="presOf" srcId="{367C714C-7309-4C84-A9B8-250605D7DE24}" destId="{85831F41-DAD8-47A9-AAAC-FFBAC7C38835}" srcOrd="0" destOrd="0" presId="urn:microsoft.com/office/officeart/2005/8/layout/StepDownProcess"/>
    <dgm:cxn modelId="{E903DDB3-8891-4CCA-AA82-4F6ACDC8E93C}" type="presOf" srcId="{68EE8801-CD52-468C-8BB8-652B67044A2D}" destId="{1DB750F3-CFCB-4020-9B14-5E4A573B9477}" srcOrd="0" destOrd="0" presId="urn:microsoft.com/office/officeart/2005/8/layout/StepDownProcess"/>
    <dgm:cxn modelId="{60D88BC1-C6CD-4186-A239-5376BBB1ADCC}" srcId="{68EE8801-CD52-468C-8BB8-652B67044A2D}" destId="{B29DA9A0-6687-455A-8097-1563AD707FE0}" srcOrd="0" destOrd="0" parTransId="{DABA2694-EE3C-421C-B72E-36B736D36BCA}" sibTransId="{1940F7C8-F916-4AB9-BA3A-71BB9F98A813}"/>
    <dgm:cxn modelId="{0BE6B7C5-7776-4E74-98A5-9956085697BD}" srcId="{9B690D6A-2711-44C2-9E67-A061DDABE8E5}" destId="{6C46E032-B67E-46D4-B332-A0EBA2BE8A4B}" srcOrd="0" destOrd="0" parTransId="{1079596E-7A26-4CE4-BBCF-D2AAC09B5DB0}" sibTransId="{375EC260-A570-4FC4-B551-87A7E61BACAD}"/>
    <dgm:cxn modelId="{C492A5CD-5063-4982-9EF9-6CB998480194}" type="presOf" srcId="{9B690D6A-2711-44C2-9E67-A061DDABE8E5}" destId="{E24F4B81-8513-485F-92E8-A66CF73A8AB3}" srcOrd="0" destOrd="0" presId="urn:microsoft.com/office/officeart/2005/8/layout/StepDownProcess"/>
    <dgm:cxn modelId="{F61533D8-7089-4DCB-A351-752F212AE26E}" type="presOf" srcId="{6C46E032-B67E-46D4-B332-A0EBA2BE8A4B}" destId="{18D151DF-6429-456C-A0EA-AA356CD13548}" srcOrd="0" destOrd="0" presId="urn:microsoft.com/office/officeart/2005/8/layout/StepDownProcess"/>
    <dgm:cxn modelId="{8C940E52-ABC0-4B98-828B-17897FEB088B}" type="presParOf" srcId="{04DF2984-E3E7-4889-ABB6-40A7C31F2666}" destId="{8C9160E9-2633-43D1-A259-FA19D573860F}" srcOrd="0" destOrd="0" presId="urn:microsoft.com/office/officeart/2005/8/layout/StepDownProcess"/>
    <dgm:cxn modelId="{5FA1BCA8-019F-4662-AA57-ABA975638B45}" type="presParOf" srcId="{8C9160E9-2633-43D1-A259-FA19D573860F}" destId="{5E353FDD-E28D-48E6-A5A9-135E01156849}" srcOrd="0" destOrd="0" presId="urn:microsoft.com/office/officeart/2005/8/layout/StepDownProcess"/>
    <dgm:cxn modelId="{81CED86D-1AF2-403E-924D-66B824DE70E7}" type="presParOf" srcId="{8C9160E9-2633-43D1-A259-FA19D573860F}" destId="{E24F4B81-8513-485F-92E8-A66CF73A8AB3}" srcOrd="1" destOrd="0" presId="urn:microsoft.com/office/officeart/2005/8/layout/StepDownProcess"/>
    <dgm:cxn modelId="{73AFB787-4909-4DF4-A56F-72515DC8DAF6}" type="presParOf" srcId="{8C9160E9-2633-43D1-A259-FA19D573860F}" destId="{18D151DF-6429-456C-A0EA-AA356CD13548}" srcOrd="2" destOrd="0" presId="urn:microsoft.com/office/officeart/2005/8/layout/StepDownProcess"/>
    <dgm:cxn modelId="{A496681B-C877-407B-AABB-0B115B186EA8}" type="presParOf" srcId="{04DF2984-E3E7-4889-ABB6-40A7C31F2666}" destId="{A3D7DFAC-DFCF-4595-9A83-0714F41C8E0F}" srcOrd="1" destOrd="0" presId="urn:microsoft.com/office/officeart/2005/8/layout/StepDownProcess"/>
    <dgm:cxn modelId="{A4D24D82-E902-41B2-8DD7-C27AE5F2792A}" type="presParOf" srcId="{04DF2984-E3E7-4889-ABB6-40A7C31F2666}" destId="{88D575A5-6A3A-46C0-938B-190FA5CF0B4F}" srcOrd="2" destOrd="0" presId="urn:microsoft.com/office/officeart/2005/8/layout/StepDownProcess"/>
    <dgm:cxn modelId="{1C5154E7-D1A0-407C-BEB2-FF31448CDC32}" type="presParOf" srcId="{88D575A5-6A3A-46C0-938B-190FA5CF0B4F}" destId="{6170E206-2944-42C0-9BEF-D557E7CCA334}" srcOrd="0" destOrd="0" presId="urn:microsoft.com/office/officeart/2005/8/layout/StepDownProcess"/>
    <dgm:cxn modelId="{40C01EA9-96FF-4ABB-97D8-E6BAEFD2D114}" type="presParOf" srcId="{88D575A5-6A3A-46C0-938B-190FA5CF0B4F}" destId="{45A6B253-D902-4F25-9373-D7E10133C683}" srcOrd="1" destOrd="0" presId="urn:microsoft.com/office/officeart/2005/8/layout/StepDownProcess"/>
    <dgm:cxn modelId="{DF0F131E-791C-4328-B003-FFDA94E17E43}" type="presParOf" srcId="{88D575A5-6A3A-46C0-938B-190FA5CF0B4F}" destId="{85831F41-DAD8-47A9-AAAC-FFBAC7C38835}" srcOrd="2" destOrd="0" presId="urn:microsoft.com/office/officeart/2005/8/layout/StepDownProcess"/>
    <dgm:cxn modelId="{379799E6-C7A8-410E-B786-F5A10979436F}" type="presParOf" srcId="{04DF2984-E3E7-4889-ABB6-40A7C31F2666}" destId="{D5BF89EC-BFFE-470F-A31E-AC9430C15316}" srcOrd="3" destOrd="0" presId="urn:microsoft.com/office/officeart/2005/8/layout/StepDownProcess"/>
    <dgm:cxn modelId="{62179CE7-BA54-47E9-8E0A-CCF4697D6549}" type="presParOf" srcId="{04DF2984-E3E7-4889-ABB6-40A7C31F2666}" destId="{1CB20CBE-36AB-4827-BC67-B29BB4904475}" srcOrd="4" destOrd="0" presId="urn:microsoft.com/office/officeart/2005/8/layout/StepDownProcess"/>
    <dgm:cxn modelId="{472CFBA2-8E92-4D6F-9F5B-3F86EA019091}" type="presParOf" srcId="{1CB20CBE-36AB-4827-BC67-B29BB4904475}" destId="{1DB750F3-CFCB-4020-9B14-5E4A573B9477}" srcOrd="0" destOrd="0" presId="urn:microsoft.com/office/officeart/2005/8/layout/StepDownProcess"/>
    <dgm:cxn modelId="{08E0AAF1-8E70-4B0B-96B1-FC26481F57C4}" type="presParOf" srcId="{1CB20CBE-36AB-4827-BC67-B29BB4904475}" destId="{A14EA3D6-9DB4-4D77-B31F-391EB65D943C}" srcOrd="1" destOrd="0" presId="urn:microsoft.com/office/officeart/2005/8/layout/StepDow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B97B08-A01C-4A12-BAC7-FDE50B2F9A8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9B690D6A-2711-44C2-9E67-A061DDABE8E5}">
      <dgm:prSet phldrT="[Text]" custT="1"/>
      <dgm:spPr>
        <a:xfrm>
          <a:off x="266087" y="15716"/>
          <a:ext cx="1193266" cy="835248"/>
        </a:xfrm>
        <a:prstGeom prst="roundRect">
          <a:avLst>
            <a:gd name="adj" fmla="val 16670"/>
          </a:avLst>
        </a:prstGeom>
        <a:solidFill>
          <a:schemeClr val="bg1"/>
        </a:solidFill>
        <a:ln w="12700" cap="flat" cmpd="sng" algn="ctr">
          <a:solidFill>
            <a:srgbClr val="F37225"/>
          </a:solidFill>
          <a:prstDash val="solid"/>
          <a:miter lim="800000"/>
        </a:ln>
        <a:effectLst/>
      </dgm:spPr>
      <dgm:t>
        <a:bodyPr/>
        <a:lstStyle/>
        <a:p>
          <a:pPr>
            <a:buNone/>
          </a:pPr>
          <a:r>
            <a:rPr lang="en-US" sz="1000" b="1" dirty="0">
              <a:solidFill>
                <a:srgbClr val="F37225"/>
              </a:solidFill>
              <a:latin typeface="Century Gothic" panose="020B0502020202020204" pitchFamily="34" charset="0"/>
              <a:ea typeface="+mn-ea"/>
              <a:cs typeface="+mn-cs"/>
            </a:rPr>
            <a:t>FY 23</a:t>
          </a:r>
        </a:p>
      </dgm:t>
    </dgm:pt>
    <dgm:pt modelId="{4F52DF92-5EB4-4BC5-8976-9BF1D3685CD9}" type="parTrans" cxnId="{20E85104-05A8-49EE-93B4-8083DD77CE06}">
      <dgm:prSet/>
      <dgm:spPr/>
      <dgm:t>
        <a:bodyPr/>
        <a:lstStyle/>
        <a:p>
          <a:endParaRPr lang="en-US">
            <a:latin typeface="Century Gothic" panose="020B0502020202020204" pitchFamily="34" charset="0"/>
          </a:endParaRPr>
        </a:p>
      </dgm:t>
    </dgm:pt>
    <dgm:pt modelId="{A8E3464F-D065-46FB-806C-D6EDF24787B1}" type="sibTrans" cxnId="{20E85104-05A8-49EE-93B4-8083DD77CE06}">
      <dgm:prSet/>
      <dgm:spPr/>
      <dgm:t>
        <a:bodyPr/>
        <a:lstStyle/>
        <a:p>
          <a:endParaRPr lang="en-US">
            <a:latin typeface="Century Gothic" panose="020B0502020202020204" pitchFamily="34" charset="0"/>
          </a:endParaRPr>
        </a:p>
      </dgm:t>
    </dgm:pt>
    <dgm:pt modelId="{6C46E032-B67E-46D4-B332-A0EBA2BE8A4B}">
      <dgm:prSet phldrT="[Text]" custT="1"/>
      <dgm:spPr>
        <a:xfrm>
          <a:off x="1459354" y="95376"/>
          <a:ext cx="867868" cy="675084"/>
        </a:xfrm>
        <a:prstGeom prst="rect">
          <a:avLst/>
        </a:prstGeom>
        <a:noFill/>
        <a:ln>
          <a:noFill/>
        </a:ln>
        <a:effectLst/>
      </dgm:spPr>
      <dgm:t>
        <a:bodyPr/>
        <a:lstStyle/>
        <a:p>
          <a:pPr>
            <a:buNone/>
          </a:pPr>
          <a:r>
            <a:rPr lang="en-US" sz="1000" dirty="0">
              <a:solidFill>
                <a:srgbClr val="656467"/>
              </a:solidFill>
              <a:latin typeface="Century Gothic" panose="020B0502020202020204" pitchFamily="34" charset="0"/>
              <a:ea typeface="+mn-ea"/>
              <a:cs typeface="+mn-cs"/>
            </a:rPr>
            <a:t>$ 247,831</a:t>
          </a:r>
        </a:p>
      </dgm:t>
    </dgm:pt>
    <dgm:pt modelId="{1079596E-7A26-4CE4-BBCF-D2AAC09B5DB0}" type="parTrans" cxnId="{0BE6B7C5-7776-4E74-98A5-9956085697BD}">
      <dgm:prSet/>
      <dgm:spPr/>
      <dgm:t>
        <a:bodyPr/>
        <a:lstStyle/>
        <a:p>
          <a:endParaRPr lang="en-US">
            <a:latin typeface="Century Gothic" panose="020B0502020202020204" pitchFamily="34" charset="0"/>
          </a:endParaRPr>
        </a:p>
      </dgm:t>
    </dgm:pt>
    <dgm:pt modelId="{375EC260-A570-4FC4-B551-87A7E61BACAD}" type="sibTrans" cxnId="{0BE6B7C5-7776-4E74-98A5-9956085697BD}">
      <dgm:prSet/>
      <dgm:spPr/>
      <dgm:t>
        <a:bodyPr/>
        <a:lstStyle/>
        <a:p>
          <a:endParaRPr lang="en-US">
            <a:latin typeface="Century Gothic" panose="020B0502020202020204" pitchFamily="34" charset="0"/>
          </a:endParaRPr>
        </a:p>
      </dgm:t>
    </dgm:pt>
    <dgm:pt modelId="{078C0396-B122-45CC-8E15-E4F2C44E4FB9}">
      <dgm:prSet phldrT="[Text]" custT="1"/>
      <dgm:spPr>
        <a:xfrm>
          <a:off x="1255432" y="953975"/>
          <a:ext cx="1193266" cy="835248"/>
        </a:xfrm>
        <a:prstGeom prst="roundRect">
          <a:avLst>
            <a:gd name="adj" fmla="val 16670"/>
          </a:avLst>
        </a:prstGeom>
        <a:solidFill>
          <a:schemeClr val="bg1"/>
        </a:solidFill>
        <a:ln w="12700" cap="flat" cmpd="sng" algn="ctr">
          <a:solidFill>
            <a:srgbClr val="F37225"/>
          </a:solidFill>
          <a:prstDash val="solid"/>
          <a:miter lim="800000"/>
        </a:ln>
        <a:effectLst/>
      </dgm:spPr>
      <dgm:t>
        <a:bodyPr/>
        <a:lstStyle/>
        <a:p>
          <a:pPr>
            <a:buNone/>
          </a:pPr>
          <a:r>
            <a:rPr lang="en-US" sz="1000">
              <a:solidFill>
                <a:srgbClr val="F37225"/>
              </a:solidFill>
              <a:latin typeface="Century Gothic" panose="020B0502020202020204" pitchFamily="34" charset="0"/>
              <a:ea typeface="+mn-ea"/>
              <a:cs typeface="+mn-cs"/>
            </a:rPr>
            <a:t>FY 22</a:t>
          </a:r>
        </a:p>
      </dgm:t>
    </dgm:pt>
    <dgm:pt modelId="{6A1A0E99-84D7-49C2-8F0B-3EE855D21599}" type="parTrans" cxnId="{2F780667-533A-40C4-AA4C-38747736D741}">
      <dgm:prSet/>
      <dgm:spPr/>
      <dgm:t>
        <a:bodyPr/>
        <a:lstStyle/>
        <a:p>
          <a:endParaRPr lang="en-US">
            <a:latin typeface="Century Gothic" panose="020B0502020202020204" pitchFamily="34" charset="0"/>
          </a:endParaRPr>
        </a:p>
      </dgm:t>
    </dgm:pt>
    <dgm:pt modelId="{6A43529B-D2AB-41D5-9554-9F343A46BA58}" type="sibTrans" cxnId="{2F780667-533A-40C4-AA4C-38747736D741}">
      <dgm:prSet/>
      <dgm:spPr/>
      <dgm:t>
        <a:bodyPr/>
        <a:lstStyle/>
        <a:p>
          <a:endParaRPr lang="en-US">
            <a:latin typeface="Century Gothic" panose="020B0502020202020204" pitchFamily="34" charset="0"/>
          </a:endParaRPr>
        </a:p>
      </dgm:t>
    </dgm:pt>
    <dgm:pt modelId="{367C714C-7309-4C84-A9B8-250605D7DE24}">
      <dgm:prSet phldrT="[Text]" custT="1"/>
      <dgm:spPr>
        <a:xfrm>
          <a:off x="2448699" y="1033635"/>
          <a:ext cx="867868" cy="675084"/>
        </a:xfrm>
        <a:prstGeom prst="rect">
          <a:avLst/>
        </a:prstGeom>
        <a:noFill/>
        <a:ln>
          <a:noFill/>
        </a:ln>
        <a:effectLst/>
      </dgm:spPr>
      <dgm:t>
        <a:bodyPr/>
        <a:lstStyle/>
        <a:p>
          <a:pPr>
            <a:buNone/>
          </a:pPr>
          <a:r>
            <a:rPr lang="en-US" sz="1000" dirty="0">
              <a:solidFill>
                <a:srgbClr val="656467"/>
              </a:solidFill>
              <a:latin typeface="Century Gothic" panose="020B0502020202020204" pitchFamily="34" charset="0"/>
              <a:ea typeface="+mn-ea"/>
              <a:cs typeface="+mn-cs"/>
            </a:rPr>
            <a:t>$ 35,607</a:t>
          </a:r>
        </a:p>
      </dgm:t>
    </dgm:pt>
    <dgm:pt modelId="{1DEF68E5-4564-4DF7-BD27-88228325E44D}" type="parTrans" cxnId="{845BE442-6454-492C-BE82-1B06D096FB7A}">
      <dgm:prSet/>
      <dgm:spPr/>
      <dgm:t>
        <a:bodyPr/>
        <a:lstStyle/>
        <a:p>
          <a:endParaRPr lang="en-US">
            <a:latin typeface="Century Gothic" panose="020B0502020202020204" pitchFamily="34" charset="0"/>
          </a:endParaRPr>
        </a:p>
      </dgm:t>
    </dgm:pt>
    <dgm:pt modelId="{598C5A17-02A4-4D00-BB0A-BAC8F460700B}" type="sibTrans" cxnId="{845BE442-6454-492C-BE82-1B06D096FB7A}">
      <dgm:prSet/>
      <dgm:spPr/>
      <dgm:t>
        <a:bodyPr/>
        <a:lstStyle/>
        <a:p>
          <a:endParaRPr lang="en-US">
            <a:latin typeface="Century Gothic" panose="020B0502020202020204" pitchFamily="34" charset="0"/>
          </a:endParaRPr>
        </a:p>
      </dgm:t>
    </dgm:pt>
    <dgm:pt modelId="{68EE8801-CD52-468C-8BB8-652B67044A2D}">
      <dgm:prSet phldrT="[Text]" custT="1"/>
      <dgm:spPr>
        <a:xfrm>
          <a:off x="2244777" y="1892235"/>
          <a:ext cx="1193266" cy="835248"/>
        </a:xfrm>
        <a:prstGeom prst="roundRect">
          <a:avLst>
            <a:gd name="adj" fmla="val 16670"/>
          </a:avLst>
        </a:prstGeom>
        <a:solidFill>
          <a:schemeClr val="bg1"/>
        </a:solidFill>
        <a:ln w="12700" cap="flat" cmpd="sng" algn="ctr">
          <a:solidFill>
            <a:srgbClr val="F37225"/>
          </a:solidFill>
          <a:prstDash val="solid"/>
          <a:miter lim="800000"/>
        </a:ln>
        <a:effectLst/>
      </dgm:spPr>
      <dgm:t>
        <a:bodyPr/>
        <a:lstStyle/>
        <a:p>
          <a:pPr>
            <a:buNone/>
          </a:pPr>
          <a:r>
            <a:rPr lang="en-US" sz="1000">
              <a:solidFill>
                <a:srgbClr val="F37225"/>
              </a:solidFill>
              <a:latin typeface="Century Gothic" panose="020B0502020202020204" pitchFamily="34" charset="0"/>
              <a:ea typeface="+mn-ea"/>
              <a:cs typeface="+mn-cs"/>
            </a:rPr>
            <a:t>FY 21</a:t>
          </a:r>
        </a:p>
      </dgm:t>
    </dgm:pt>
    <dgm:pt modelId="{674DA855-E104-410A-8CAA-8DBD39872DDF}" type="parTrans" cxnId="{23FDF940-002D-4480-A820-6F16E2D0B730}">
      <dgm:prSet/>
      <dgm:spPr/>
      <dgm:t>
        <a:bodyPr/>
        <a:lstStyle/>
        <a:p>
          <a:endParaRPr lang="en-US">
            <a:latin typeface="Century Gothic" panose="020B0502020202020204" pitchFamily="34" charset="0"/>
          </a:endParaRPr>
        </a:p>
      </dgm:t>
    </dgm:pt>
    <dgm:pt modelId="{FA40046A-B638-4389-84A2-76E6DE1F1937}" type="sibTrans" cxnId="{23FDF940-002D-4480-A820-6F16E2D0B730}">
      <dgm:prSet/>
      <dgm:spPr/>
      <dgm:t>
        <a:bodyPr/>
        <a:lstStyle/>
        <a:p>
          <a:endParaRPr lang="en-US">
            <a:latin typeface="Century Gothic" panose="020B0502020202020204" pitchFamily="34" charset="0"/>
          </a:endParaRPr>
        </a:p>
      </dgm:t>
    </dgm:pt>
    <dgm:pt modelId="{B29DA9A0-6687-455A-8097-1563AD707FE0}">
      <dgm:prSet phldrT="[Text]" custT="1"/>
      <dgm:spPr>
        <a:xfrm>
          <a:off x="3438044" y="1971895"/>
          <a:ext cx="867868" cy="675084"/>
        </a:xfrm>
        <a:prstGeom prst="rect">
          <a:avLst/>
        </a:prstGeom>
        <a:noFill/>
        <a:ln>
          <a:noFill/>
        </a:ln>
        <a:effectLst/>
      </dgm:spPr>
      <dgm:t>
        <a:bodyPr/>
        <a:lstStyle/>
        <a:p>
          <a:pPr>
            <a:buNone/>
          </a:pPr>
          <a:r>
            <a:rPr lang="en-US" sz="1000" dirty="0">
              <a:solidFill>
                <a:srgbClr val="656467"/>
              </a:solidFill>
              <a:latin typeface="Century Gothic" panose="020B0502020202020204" pitchFamily="34" charset="0"/>
              <a:ea typeface="+mn-ea"/>
              <a:cs typeface="+mn-cs"/>
            </a:rPr>
            <a:t>$ 19,955</a:t>
          </a:r>
        </a:p>
      </dgm:t>
    </dgm:pt>
    <dgm:pt modelId="{DABA2694-EE3C-421C-B72E-36B736D36BCA}" type="parTrans" cxnId="{60D88BC1-C6CD-4186-A239-5376BBB1ADCC}">
      <dgm:prSet/>
      <dgm:spPr/>
      <dgm:t>
        <a:bodyPr/>
        <a:lstStyle/>
        <a:p>
          <a:endParaRPr lang="en-US">
            <a:latin typeface="Century Gothic" panose="020B0502020202020204" pitchFamily="34" charset="0"/>
          </a:endParaRPr>
        </a:p>
      </dgm:t>
    </dgm:pt>
    <dgm:pt modelId="{1940F7C8-F916-4AB9-BA3A-71BB9F98A813}" type="sibTrans" cxnId="{60D88BC1-C6CD-4186-A239-5376BBB1ADCC}">
      <dgm:prSet/>
      <dgm:spPr/>
      <dgm:t>
        <a:bodyPr/>
        <a:lstStyle/>
        <a:p>
          <a:endParaRPr lang="en-US">
            <a:latin typeface="Century Gothic" panose="020B0502020202020204" pitchFamily="34" charset="0"/>
          </a:endParaRPr>
        </a:p>
      </dgm:t>
    </dgm:pt>
    <dgm:pt modelId="{04DF2984-E3E7-4889-ABB6-40A7C31F2666}" type="pres">
      <dgm:prSet presAssocID="{F1B97B08-A01C-4A12-BAC7-FDE50B2F9A89}" presName="rootnode" presStyleCnt="0">
        <dgm:presLayoutVars>
          <dgm:chMax/>
          <dgm:chPref/>
          <dgm:dir/>
          <dgm:animLvl val="lvl"/>
        </dgm:presLayoutVars>
      </dgm:prSet>
      <dgm:spPr/>
    </dgm:pt>
    <dgm:pt modelId="{8C9160E9-2633-43D1-A259-FA19D573860F}" type="pres">
      <dgm:prSet presAssocID="{9B690D6A-2711-44C2-9E67-A061DDABE8E5}" presName="composite" presStyleCnt="0"/>
      <dgm:spPr/>
    </dgm:pt>
    <dgm:pt modelId="{5E353FDD-E28D-48E6-A5A9-135E01156849}" type="pres">
      <dgm:prSet presAssocID="{9B690D6A-2711-44C2-9E67-A061DDABE8E5}" presName="bentUpArrow1" presStyleLbl="alignImgPlace1" presStyleIdx="0" presStyleCnt="2"/>
      <dgm:spPr>
        <a:xfrm rot="5400000">
          <a:off x="453886" y="801478"/>
          <a:ext cx="708838" cy="806987"/>
        </a:xfrm>
        <a:prstGeom prst="bentUpArrow">
          <a:avLst>
            <a:gd name="adj1" fmla="val 32840"/>
            <a:gd name="adj2" fmla="val 25000"/>
            <a:gd name="adj3" fmla="val 35780"/>
          </a:avLst>
        </a:prstGeom>
        <a:solidFill>
          <a:srgbClr val="656467"/>
        </a:solidFill>
        <a:ln w="12700" cap="flat" cmpd="sng" algn="ctr">
          <a:solidFill>
            <a:sysClr val="window" lastClr="FFFFFF">
              <a:hueOff val="0"/>
              <a:satOff val="0"/>
              <a:lumOff val="0"/>
              <a:alphaOff val="0"/>
            </a:sysClr>
          </a:solidFill>
          <a:prstDash val="solid"/>
          <a:miter lim="800000"/>
        </a:ln>
        <a:effectLst/>
      </dgm:spPr>
    </dgm:pt>
    <dgm:pt modelId="{E24F4B81-8513-485F-92E8-A66CF73A8AB3}" type="pres">
      <dgm:prSet presAssocID="{9B690D6A-2711-44C2-9E67-A061DDABE8E5}" presName="ParentText" presStyleLbl="node1" presStyleIdx="0" presStyleCnt="3">
        <dgm:presLayoutVars>
          <dgm:chMax val="1"/>
          <dgm:chPref val="1"/>
          <dgm:bulletEnabled val="1"/>
        </dgm:presLayoutVars>
      </dgm:prSet>
      <dgm:spPr/>
    </dgm:pt>
    <dgm:pt modelId="{18D151DF-6429-456C-A0EA-AA356CD13548}" type="pres">
      <dgm:prSet presAssocID="{9B690D6A-2711-44C2-9E67-A061DDABE8E5}" presName="ChildText" presStyleLbl="revTx" presStyleIdx="0" presStyleCnt="3" custScaleX="264015" custLinFactNeighborX="86757" custLinFactNeighborY="2987">
        <dgm:presLayoutVars>
          <dgm:chMax val="0"/>
          <dgm:chPref val="0"/>
          <dgm:bulletEnabled val="1"/>
        </dgm:presLayoutVars>
      </dgm:prSet>
      <dgm:spPr/>
    </dgm:pt>
    <dgm:pt modelId="{A3D7DFAC-DFCF-4595-9A83-0714F41C8E0F}" type="pres">
      <dgm:prSet presAssocID="{A8E3464F-D065-46FB-806C-D6EDF24787B1}" presName="sibTrans" presStyleCnt="0"/>
      <dgm:spPr/>
    </dgm:pt>
    <dgm:pt modelId="{88D575A5-6A3A-46C0-938B-190FA5CF0B4F}" type="pres">
      <dgm:prSet presAssocID="{078C0396-B122-45CC-8E15-E4F2C44E4FB9}" presName="composite" presStyleCnt="0"/>
      <dgm:spPr/>
    </dgm:pt>
    <dgm:pt modelId="{6170E206-2944-42C0-9BEF-D557E7CCA334}" type="pres">
      <dgm:prSet presAssocID="{078C0396-B122-45CC-8E15-E4F2C44E4FB9}" presName="bentUpArrow1" presStyleLbl="alignImgPlace1" presStyleIdx="1" presStyleCnt="2"/>
      <dgm:spPr>
        <a:xfrm rot="5400000">
          <a:off x="1443231" y="1739737"/>
          <a:ext cx="708838" cy="806987"/>
        </a:xfrm>
        <a:prstGeom prst="bentUpArrow">
          <a:avLst>
            <a:gd name="adj1" fmla="val 32840"/>
            <a:gd name="adj2" fmla="val 25000"/>
            <a:gd name="adj3" fmla="val 35780"/>
          </a:avLst>
        </a:prstGeom>
        <a:solidFill>
          <a:srgbClr val="656467"/>
        </a:solidFill>
        <a:ln w="12700" cap="flat" cmpd="sng" algn="ctr">
          <a:solidFill>
            <a:sysClr val="window" lastClr="FFFFFF">
              <a:hueOff val="0"/>
              <a:satOff val="0"/>
              <a:lumOff val="0"/>
              <a:alphaOff val="0"/>
            </a:sysClr>
          </a:solidFill>
          <a:prstDash val="solid"/>
          <a:miter lim="800000"/>
        </a:ln>
        <a:effectLst/>
      </dgm:spPr>
    </dgm:pt>
    <dgm:pt modelId="{45A6B253-D902-4F25-9373-D7E10133C683}" type="pres">
      <dgm:prSet presAssocID="{078C0396-B122-45CC-8E15-E4F2C44E4FB9}" presName="ParentText" presStyleLbl="node1" presStyleIdx="1" presStyleCnt="3">
        <dgm:presLayoutVars>
          <dgm:chMax val="1"/>
          <dgm:chPref val="1"/>
          <dgm:bulletEnabled val="1"/>
        </dgm:presLayoutVars>
      </dgm:prSet>
      <dgm:spPr/>
    </dgm:pt>
    <dgm:pt modelId="{85831F41-DAD8-47A9-AAAC-FFBAC7C38835}" type="pres">
      <dgm:prSet presAssocID="{078C0396-B122-45CC-8E15-E4F2C44E4FB9}" presName="ChildText" presStyleLbl="revTx" presStyleIdx="1" presStyleCnt="3" custScaleX="337784" custLinFactX="22591" custLinFactNeighborX="100000" custLinFactNeighborY="-2121">
        <dgm:presLayoutVars>
          <dgm:chMax val="0"/>
          <dgm:chPref val="0"/>
          <dgm:bulletEnabled val="1"/>
        </dgm:presLayoutVars>
      </dgm:prSet>
      <dgm:spPr/>
    </dgm:pt>
    <dgm:pt modelId="{D5BF89EC-BFFE-470F-A31E-AC9430C15316}" type="pres">
      <dgm:prSet presAssocID="{6A43529B-D2AB-41D5-9554-9F343A46BA58}" presName="sibTrans" presStyleCnt="0"/>
      <dgm:spPr/>
    </dgm:pt>
    <dgm:pt modelId="{1CB20CBE-36AB-4827-BC67-B29BB4904475}" type="pres">
      <dgm:prSet presAssocID="{68EE8801-CD52-468C-8BB8-652B67044A2D}" presName="composite" presStyleCnt="0"/>
      <dgm:spPr/>
    </dgm:pt>
    <dgm:pt modelId="{1DB750F3-CFCB-4020-9B14-5E4A573B9477}" type="pres">
      <dgm:prSet presAssocID="{68EE8801-CD52-468C-8BB8-652B67044A2D}" presName="ParentText" presStyleLbl="node1" presStyleIdx="2" presStyleCnt="3">
        <dgm:presLayoutVars>
          <dgm:chMax val="1"/>
          <dgm:chPref val="1"/>
          <dgm:bulletEnabled val="1"/>
        </dgm:presLayoutVars>
      </dgm:prSet>
      <dgm:spPr/>
    </dgm:pt>
    <dgm:pt modelId="{A14EA3D6-9DB4-4D77-B31F-391EB65D943C}" type="pres">
      <dgm:prSet presAssocID="{68EE8801-CD52-468C-8BB8-652B67044A2D}" presName="FinalChildText" presStyleLbl="revTx" presStyleIdx="2" presStyleCnt="3" custScaleX="351686" custLinFactX="64767" custLinFactNeighborX="100000" custLinFactNeighborY="4249">
        <dgm:presLayoutVars>
          <dgm:chMax val="0"/>
          <dgm:chPref val="0"/>
          <dgm:bulletEnabled val="1"/>
        </dgm:presLayoutVars>
      </dgm:prSet>
      <dgm:spPr/>
    </dgm:pt>
  </dgm:ptLst>
  <dgm:cxnLst>
    <dgm:cxn modelId="{20E85104-05A8-49EE-93B4-8083DD77CE06}" srcId="{F1B97B08-A01C-4A12-BAC7-FDE50B2F9A89}" destId="{9B690D6A-2711-44C2-9E67-A061DDABE8E5}" srcOrd="0" destOrd="0" parTransId="{4F52DF92-5EB4-4BC5-8976-9BF1D3685CD9}" sibTransId="{A8E3464F-D065-46FB-806C-D6EDF24787B1}"/>
    <dgm:cxn modelId="{23FDF940-002D-4480-A820-6F16E2D0B730}" srcId="{F1B97B08-A01C-4A12-BAC7-FDE50B2F9A89}" destId="{68EE8801-CD52-468C-8BB8-652B67044A2D}" srcOrd="2" destOrd="0" parTransId="{674DA855-E104-410A-8CAA-8DBD39872DDF}" sibTransId="{FA40046A-B638-4389-84A2-76E6DE1F1937}"/>
    <dgm:cxn modelId="{E67C135C-1E1C-47E8-8C78-359DCFFC78AA}" type="presOf" srcId="{078C0396-B122-45CC-8E15-E4F2C44E4FB9}" destId="{45A6B253-D902-4F25-9373-D7E10133C683}" srcOrd="0" destOrd="0" presId="urn:microsoft.com/office/officeart/2005/8/layout/StepDownProcess"/>
    <dgm:cxn modelId="{845BE442-6454-492C-BE82-1B06D096FB7A}" srcId="{078C0396-B122-45CC-8E15-E4F2C44E4FB9}" destId="{367C714C-7309-4C84-A9B8-250605D7DE24}" srcOrd="0" destOrd="0" parTransId="{1DEF68E5-4564-4DF7-BD27-88228325E44D}" sibTransId="{598C5A17-02A4-4D00-BB0A-BAC8F460700B}"/>
    <dgm:cxn modelId="{2F780667-533A-40C4-AA4C-38747736D741}" srcId="{F1B97B08-A01C-4A12-BAC7-FDE50B2F9A89}" destId="{078C0396-B122-45CC-8E15-E4F2C44E4FB9}" srcOrd="1" destOrd="0" parTransId="{6A1A0E99-84D7-49C2-8F0B-3EE855D21599}" sibTransId="{6A43529B-D2AB-41D5-9554-9F343A46BA58}"/>
    <dgm:cxn modelId="{7202154E-924E-404A-9057-D2A335C997EF}" type="presOf" srcId="{B29DA9A0-6687-455A-8097-1563AD707FE0}" destId="{A14EA3D6-9DB4-4D77-B31F-391EB65D943C}" srcOrd="0" destOrd="0" presId="urn:microsoft.com/office/officeart/2005/8/layout/StepDownProcess"/>
    <dgm:cxn modelId="{52A37979-CEAD-4B73-AD1C-096122A0D5AD}" type="presOf" srcId="{F1B97B08-A01C-4A12-BAC7-FDE50B2F9A89}" destId="{04DF2984-E3E7-4889-ABB6-40A7C31F2666}" srcOrd="0" destOrd="0" presId="urn:microsoft.com/office/officeart/2005/8/layout/StepDownProcess"/>
    <dgm:cxn modelId="{393503AC-18F8-4A8F-9F29-F7AAC75481D0}" type="presOf" srcId="{367C714C-7309-4C84-A9B8-250605D7DE24}" destId="{85831F41-DAD8-47A9-AAAC-FFBAC7C38835}" srcOrd="0" destOrd="0" presId="urn:microsoft.com/office/officeart/2005/8/layout/StepDownProcess"/>
    <dgm:cxn modelId="{E903DDB3-8891-4CCA-AA82-4F6ACDC8E93C}" type="presOf" srcId="{68EE8801-CD52-468C-8BB8-652B67044A2D}" destId="{1DB750F3-CFCB-4020-9B14-5E4A573B9477}" srcOrd="0" destOrd="0" presId="urn:microsoft.com/office/officeart/2005/8/layout/StepDownProcess"/>
    <dgm:cxn modelId="{60D88BC1-C6CD-4186-A239-5376BBB1ADCC}" srcId="{68EE8801-CD52-468C-8BB8-652B67044A2D}" destId="{B29DA9A0-6687-455A-8097-1563AD707FE0}" srcOrd="0" destOrd="0" parTransId="{DABA2694-EE3C-421C-B72E-36B736D36BCA}" sibTransId="{1940F7C8-F916-4AB9-BA3A-71BB9F98A813}"/>
    <dgm:cxn modelId="{0BE6B7C5-7776-4E74-98A5-9956085697BD}" srcId="{9B690D6A-2711-44C2-9E67-A061DDABE8E5}" destId="{6C46E032-B67E-46D4-B332-A0EBA2BE8A4B}" srcOrd="0" destOrd="0" parTransId="{1079596E-7A26-4CE4-BBCF-D2AAC09B5DB0}" sibTransId="{375EC260-A570-4FC4-B551-87A7E61BACAD}"/>
    <dgm:cxn modelId="{C492A5CD-5063-4982-9EF9-6CB998480194}" type="presOf" srcId="{9B690D6A-2711-44C2-9E67-A061DDABE8E5}" destId="{E24F4B81-8513-485F-92E8-A66CF73A8AB3}" srcOrd="0" destOrd="0" presId="urn:microsoft.com/office/officeart/2005/8/layout/StepDownProcess"/>
    <dgm:cxn modelId="{F61533D8-7089-4DCB-A351-752F212AE26E}" type="presOf" srcId="{6C46E032-B67E-46D4-B332-A0EBA2BE8A4B}" destId="{18D151DF-6429-456C-A0EA-AA356CD13548}" srcOrd="0" destOrd="0" presId="urn:microsoft.com/office/officeart/2005/8/layout/StepDownProcess"/>
    <dgm:cxn modelId="{8C940E52-ABC0-4B98-828B-17897FEB088B}" type="presParOf" srcId="{04DF2984-E3E7-4889-ABB6-40A7C31F2666}" destId="{8C9160E9-2633-43D1-A259-FA19D573860F}" srcOrd="0" destOrd="0" presId="urn:microsoft.com/office/officeart/2005/8/layout/StepDownProcess"/>
    <dgm:cxn modelId="{5FA1BCA8-019F-4662-AA57-ABA975638B45}" type="presParOf" srcId="{8C9160E9-2633-43D1-A259-FA19D573860F}" destId="{5E353FDD-E28D-48E6-A5A9-135E01156849}" srcOrd="0" destOrd="0" presId="urn:microsoft.com/office/officeart/2005/8/layout/StepDownProcess"/>
    <dgm:cxn modelId="{81CED86D-1AF2-403E-924D-66B824DE70E7}" type="presParOf" srcId="{8C9160E9-2633-43D1-A259-FA19D573860F}" destId="{E24F4B81-8513-485F-92E8-A66CF73A8AB3}" srcOrd="1" destOrd="0" presId="urn:microsoft.com/office/officeart/2005/8/layout/StepDownProcess"/>
    <dgm:cxn modelId="{73AFB787-4909-4DF4-A56F-72515DC8DAF6}" type="presParOf" srcId="{8C9160E9-2633-43D1-A259-FA19D573860F}" destId="{18D151DF-6429-456C-A0EA-AA356CD13548}" srcOrd="2" destOrd="0" presId="urn:microsoft.com/office/officeart/2005/8/layout/StepDownProcess"/>
    <dgm:cxn modelId="{A496681B-C877-407B-AABB-0B115B186EA8}" type="presParOf" srcId="{04DF2984-E3E7-4889-ABB6-40A7C31F2666}" destId="{A3D7DFAC-DFCF-4595-9A83-0714F41C8E0F}" srcOrd="1" destOrd="0" presId="urn:microsoft.com/office/officeart/2005/8/layout/StepDownProcess"/>
    <dgm:cxn modelId="{A4D24D82-E902-41B2-8DD7-C27AE5F2792A}" type="presParOf" srcId="{04DF2984-E3E7-4889-ABB6-40A7C31F2666}" destId="{88D575A5-6A3A-46C0-938B-190FA5CF0B4F}" srcOrd="2" destOrd="0" presId="urn:microsoft.com/office/officeart/2005/8/layout/StepDownProcess"/>
    <dgm:cxn modelId="{1C5154E7-D1A0-407C-BEB2-FF31448CDC32}" type="presParOf" srcId="{88D575A5-6A3A-46C0-938B-190FA5CF0B4F}" destId="{6170E206-2944-42C0-9BEF-D557E7CCA334}" srcOrd="0" destOrd="0" presId="urn:microsoft.com/office/officeart/2005/8/layout/StepDownProcess"/>
    <dgm:cxn modelId="{40C01EA9-96FF-4ABB-97D8-E6BAEFD2D114}" type="presParOf" srcId="{88D575A5-6A3A-46C0-938B-190FA5CF0B4F}" destId="{45A6B253-D902-4F25-9373-D7E10133C683}" srcOrd="1" destOrd="0" presId="urn:microsoft.com/office/officeart/2005/8/layout/StepDownProcess"/>
    <dgm:cxn modelId="{DF0F131E-791C-4328-B003-FFDA94E17E43}" type="presParOf" srcId="{88D575A5-6A3A-46C0-938B-190FA5CF0B4F}" destId="{85831F41-DAD8-47A9-AAAC-FFBAC7C38835}" srcOrd="2" destOrd="0" presId="urn:microsoft.com/office/officeart/2005/8/layout/StepDownProcess"/>
    <dgm:cxn modelId="{379799E6-C7A8-410E-B786-F5A10979436F}" type="presParOf" srcId="{04DF2984-E3E7-4889-ABB6-40A7C31F2666}" destId="{D5BF89EC-BFFE-470F-A31E-AC9430C15316}" srcOrd="3" destOrd="0" presId="urn:microsoft.com/office/officeart/2005/8/layout/StepDownProcess"/>
    <dgm:cxn modelId="{62179CE7-BA54-47E9-8E0A-CCF4697D6549}" type="presParOf" srcId="{04DF2984-E3E7-4889-ABB6-40A7C31F2666}" destId="{1CB20CBE-36AB-4827-BC67-B29BB4904475}" srcOrd="4" destOrd="0" presId="urn:microsoft.com/office/officeart/2005/8/layout/StepDownProcess"/>
    <dgm:cxn modelId="{472CFBA2-8E92-4D6F-9F5B-3F86EA019091}" type="presParOf" srcId="{1CB20CBE-36AB-4827-BC67-B29BB4904475}" destId="{1DB750F3-CFCB-4020-9B14-5E4A573B9477}" srcOrd="0" destOrd="0" presId="urn:microsoft.com/office/officeart/2005/8/layout/StepDownProcess"/>
    <dgm:cxn modelId="{08E0AAF1-8E70-4B0B-96B1-FC26481F57C4}" type="presParOf" srcId="{1CB20CBE-36AB-4827-BC67-B29BB4904475}" destId="{A14EA3D6-9DB4-4D77-B31F-391EB65D943C}" srcOrd="1" destOrd="0" presId="urn:microsoft.com/office/officeart/2005/8/layout/StepDown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B97B08-A01C-4A12-BAC7-FDE50B2F9A8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9B690D6A-2711-44C2-9E67-A061DDABE8E5}">
      <dgm:prSet phldrT="[Text]" custT="1"/>
      <dgm:spPr>
        <a:xfrm>
          <a:off x="266087" y="15716"/>
          <a:ext cx="1193266" cy="835248"/>
        </a:xfrm>
        <a:prstGeom prst="roundRect">
          <a:avLst>
            <a:gd name="adj" fmla="val 16670"/>
          </a:avLst>
        </a:prstGeom>
        <a:solidFill>
          <a:schemeClr val="bg1"/>
        </a:solidFill>
        <a:ln w="12700" cap="flat" cmpd="sng" algn="ctr">
          <a:solidFill>
            <a:srgbClr val="F37225"/>
          </a:solidFill>
          <a:prstDash val="solid"/>
          <a:miter lim="800000"/>
        </a:ln>
        <a:effectLst/>
      </dgm:spPr>
      <dgm:t>
        <a:bodyPr/>
        <a:lstStyle/>
        <a:p>
          <a:pPr>
            <a:buNone/>
          </a:pPr>
          <a:r>
            <a:rPr lang="en-US" sz="1000" b="1" dirty="0">
              <a:solidFill>
                <a:srgbClr val="F37225"/>
              </a:solidFill>
              <a:latin typeface="Century Gothic" panose="020B0502020202020204" pitchFamily="34" charset="0"/>
              <a:ea typeface="+mn-ea"/>
              <a:cs typeface="+mn-cs"/>
            </a:rPr>
            <a:t>FY 23</a:t>
          </a:r>
        </a:p>
      </dgm:t>
    </dgm:pt>
    <dgm:pt modelId="{4F52DF92-5EB4-4BC5-8976-9BF1D3685CD9}" type="parTrans" cxnId="{20E85104-05A8-49EE-93B4-8083DD77CE06}">
      <dgm:prSet/>
      <dgm:spPr/>
      <dgm:t>
        <a:bodyPr/>
        <a:lstStyle/>
        <a:p>
          <a:endParaRPr lang="en-US">
            <a:latin typeface="Century Gothic" panose="020B0502020202020204" pitchFamily="34" charset="0"/>
          </a:endParaRPr>
        </a:p>
      </dgm:t>
    </dgm:pt>
    <dgm:pt modelId="{A8E3464F-D065-46FB-806C-D6EDF24787B1}" type="sibTrans" cxnId="{20E85104-05A8-49EE-93B4-8083DD77CE06}">
      <dgm:prSet/>
      <dgm:spPr/>
      <dgm:t>
        <a:bodyPr/>
        <a:lstStyle/>
        <a:p>
          <a:endParaRPr lang="en-US">
            <a:latin typeface="Century Gothic" panose="020B0502020202020204" pitchFamily="34" charset="0"/>
          </a:endParaRPr>
        </a:p>
      </dgm:t>
    </dgm:pt>
    <dgm:pt modelId="{6C46E032-B67E-46D4-B332-A0EBA2BE8A4B}">
      <dgm:prSet phldrT="[Text]" custT="1"/>
      <dgm:spPr>
        <a:xfrm>
          <a:off x="1459354" y="95376"/>
          <a:ext cx="867868" cy="675084"/>
        </a:xfrm>
        <a:prstGeom prst="rect">
          <a:avLst/>
        </a:prstGeom>
        <a:noFill/>
        <a:ln>
          <a:noFill/>
        </a:ln>
        <a:effectLst/>
      </dgm:spPr>
      <dgm:t>
        <a:bodyPr/>
        <a:lstStyle/>
        <a:p>
          <a:pPr>
            <a:buNone/>
          </a:pPr>
          <a:r>
            <a:rPr lang="en-US" sz="1000" dirty="0">
              <a:solidFill>
                <a:srgbClr val="656467"/>
              </a:solidFill>
              <a:latin typeface="Century Gothic" panose="020B0502020202020204" pitchFamily="34" charset="0"/>
              <a:ea typeface="+mn-ea"/>
              <a:cs typeface="+mn-cs"/>
            </a:rPr>
            <a:t>$ 40,344</a:t>
          </a:r>
        </a:p>
      </dgm:t>
    </dgm:pt>
    <dgm:pt modelId="{1079596E-7A26-4CE4-BBCF-D2AAC09B5DB0}" type="parTrans" cxnId="{0BE6B7C5-7776-4E74-98A5-9956085697BD}">
      <dgm:prSet/>
      <dgm:spPr/>
      <dgm:t>
        <a:bodyPr/>
        <a:lstStyle/>
        <a:p>
          <a:endParaRPr lang="en-US">
            <a:latin typeface="Century Gothic" panose="020B0502020202020204" pitchFamily="34" charset="0"/>
          </a:endParaRPr>
        </a:p>
      </dgm:t>
    </dgm:pt>
    <dgm:pt modelId="{375EC260-A570-4FC4-B551-87A7E61BACAD}" type="sibTrans" cxnId="{0BE6B7C5-7776-4E74-98A5-9956085697BD}">
      <dgm:prSet/>
      <dgm:spPr/>
      <dgm:t>
        <a:bodyPr/>
        <a:lstStyle/>
        <a:p>
          <a:endParaRPr lang="en-US">
            <a:latin typeface="Century Gothic" panose="020B0502020202020204" pitchFamily="34" charset="0"/>
          </a:endParaRPr>
        </a:p>
      </dgm:t>
    </dgm:pt>
    <dgm:pt modelId="{078C0396-B122-45CC-8E15-E4F2C44E4FB9}">
      <dgm:prSet phldrT="[Text]" custT="1"/>
      <dgm:spPr>
        <a:xfrm>
          <a:off x="1255432" y="953975"/>
          <a:ext cx="1193266" cy="835248"/>
        </a:xfrm>
        <a:prstGeom prst="roundRect">
          <a:avLst>
            <a:gd name="adj" fmla="val 16670"/>
          </a:avLst>
        </a:prstGeom>
        <a:solidFill>
          <a:schemeClr val="bg1"/>
        </a:solidFill>
        <a:ln w="12700" cap="flat" cmpd="sng" algn="ctr">
          <a:solidFill>
            <a:srgbClr val="F37225"/>
          </a:solidFill>
          <a:prstDash val="solid"/>
          <a:miter lim="800000"/>
        </a:ln>
        <a:effectLst/>
      </dgm:spPr>
      <dgm:t>
        <a:bodyPr/>
        <a:lstStyle/>
        <a:p>
          <a:pPr>
            <a:buNone/>
          </a:pPr>
          <a:r>
            <a:rPr lang="en-US" sz="1000">
              <a:solidFill>
                <a:srgbClr val="F37225"/>
              </a:solidFill>
              <a:latin typeface="Century Gothic" panose="020B0502020202020204" pitchFamily="34" charset="0"/>
              <a:ea typeface="+mn-ea"/>
              <a:cs typeface="+mn-cs"/>
            </a:rPr>
            <a:t>FY 22</a:t>
          </a:r>
        </a:p>
      </dgm:t>
    </dgm:pt>
    <dgm:pt modelId="{6A1A0E99-84D7-49C2-8F0B-3EE855D21599}" type="parTrans" cxnId="{2F780667-533A-40C4-AA4C-38747736D741}">
      <dgm:prSet/>
      <dgm:spPr/>
      <dgm:t>
        <a:bodyPr/>
        <a:lstStyle/>
        <a:p>
          <a:endParaRPr lang="en-US">
            <a:latin typeface="Century Gothic" panose="020B0502020202020204" pitchFamily="34" charset="0"/>
          </a:endParaRPr>
        </a:p>
      </dgm:t>
    </dgm:pt>
    <dgm:pt modelId="{6A43529B-D2AB-41D5-9554-9F343A46BA58}" type="sibTrans" cxnId="{2F780667-533A-40C4-AA4C-38747736D741}">
      <dgm:prSet/>
      <dgm:spPr/>
      <dgm:t>
        <a:bodyPr/>
        <a:lstStyle/>
        <a:p>
          <a:endParaRPr lang="en-US">
            <a:latin typeface="Century Gothic" panose="020B0502020202020204" pitchFamily="34" charset="0"/>
          </a:endParaRPr>
        </a:p>
      </dgm:t>
    </dgm:pt>
    <dgm:pt modelId="{367C714C-7309-4C84-A9B8-250605D7DE24}">
      <dgm:prSet phldrT="[Text]" custT="1"/>
      <dgm:spPr>
        <a:xfrm>
          <a:off x="2448699" y="1033635"/>
          <a:ext cx="867868" cy="675084"/>
        </a:xfrm>
        <a:prstGeom prst="rect">
          <a:avLst/>
        </a:prstGeom>
        <a:noFill/>
        <a:ln>
          <a:noFill/>
        </a:ln>
        <a:effectLst/>
      </dgm:spPr>
      <dgm:t>
        <a:bodyPr/>
        <a:lstStyle/>
        <a:p>
          <a:pPr>
            <a:buNone/>
          </a:pPr>
          <a:r>
            <a:rPr lang="en-US" sz="1000" dirty="0">
              <a:solidFill>
                <a:srgbClr val="656467"/>
              </a:solidFill>
              <a:latin typeface="Century Gothic" panose="020B0502020202020204" pitchFamily="34" charset="0"/>
              <a:ea typeface="+mn-ea"/>
              <a:cs typeface="+mn-cs"/>
            </a:rPr>
            <a:t>$ 26,173</a:t>
          </a:r>
        </a:p>
      </dgm:t>
    </dgm:pt>
    <dgm:pt modelId="{1DEF68E5-4564-4DF7-BD27-88228325E44D}" type="parTrans" cxnId="{845BE442-6454-492C-BE82-1B06D096FB7A}">
      <dgm:prSet/>
      <dgm:spPr/>
      <dgm:t>
        <a:bodyPr/>
        <a:lstStyle/>
        <a:p>
          <a:endParaRPr lang="en-US">
            <a:latin typeface="Century Gothic" panose="020B0502020202020204" pitchFamily="34" charset="0"/>
          </a:endParaRPr>
        </a:p>
      </dgm:t>
    </dgm:pt>
    <dgm:pt modelId="{598C5A17-02A4-4D00-BB0A-BAC8F460700B}" type="sibTrans" cxnId="{845BE442-6454-492C-BE82-1B06D096FB7A}">
      <dgm:prSet/>
      <dgm:spPr/>
      <dgm:t>
        <a:bodyPr/>
        <a:lstStyle/>
        <a:p>
          <a:endParaRPr lang="en-US">
            <a:latin typeface="Century Gothic" panose="020B0502020202020204" pitchFamily="34" charset="0"/>
          </a:endParaRPr>
        </a:p>
      </dgm:t>
    </dgm:pt>
    <dgm:pt modelId="{68EE8801-CD52-468C-8BB8-652B67044A2D}">
      <dgm:prSet phldrT="[Text]" custT="1"/>
      <dgm:spPr>
        <a:xfrm>
          <a:off x="2244777" y="1892235"/>
          <a:ext cx="1193266" cy="835248"/>
        </a:xfrm>
        <a:prstGeom prst="roundRect">
          <a:avLst>
            <a:gd name="adj" fmla="val 16670"/>
          </a:avLst>
        </a:prstGeom>
        <a:solidFill>
          <a:schemeClr val="bg1"/>
        </a:solidFill>
        <a:ln w="12700" cap="flat" cmpd="sng" algn="ctr">
          <a:solidFill>
            <a:srgbClr val="F37225"/>
          </a:solidFill>
          <a:prstDash val="solid"/>
          <a:miter lim="800000"/>
        </a:ln>
        <a:effectLst/>
      </dgm:spPr>
      <dgm:t>
        <a:bodyPr/>
        <a:lstStyle/>
        <a:p>
          <a:pPr>
            <a:buNone/>
          </a:pPr>
          <a:r>
            <a:rPr lang="en-US" sz="1000">
              <a:solidFill>
                <a:srgbClr val="F37225"/>
              </a:solidFill>
              <a:latin typeface="Century Gothic" panose="020B0502020202020204" pitchFamily="34" charset="0"/>
              <a:ea typeface="+mn-ea"/>
              <a:cs typeface="+mn-cs"/>
            </a:rPr>
            <a:t>FY 21</a:t>
          </a:r>
        </a:p>
      </dgm:t>
    </dgm:pt>
    <dgm:pt modelId="{674DA855-E104-410A-8CAA-8DBD39872DDF}" type="parTrans" cxnId="{23FDF940-002D-4480-A820-6F16E2D0B730}">
      <dgm:prSet/>
      <dgm:spPr/>
      <dgm:t>
        <a:bodyPr/>
        <a:lstStyle/>
        <a:p>
          <a:endParaRPr lang="en-US">
            <a:latin typeface="Century Gothic" panose="020B0502020202020204" pitchFamily="34" charset="0"/>
          </a:endParaRPr>
        </a:p>
      </dgm:t>
    </dgm:pt>
    <dgm:pt modelId="{FA40046A-B638-4389-84A2-76E6DE1F1937}" type="sibTrans" cxnId="{23FDF940-002D-4480-A820-6F16E2D0B730}">
      <dgm:prSet/>
      <dgm:spPr/>
      <dgm:t>
        <a:bodyPr/>
        <a:lstStyle/>
        <a:p>
          <a:endParaRPr lang="en-US">
            <a:latin typeface="Century Gothic" panose="020B0502020202020204" pitchFamily="34" charset="0"/>
          </a:endParaRPr>
        </a:p>
      </dgm:t>
    </dgm:pt>
    <dgm:pt modelId="{B29DA9A0-6687-455A-8097-1563AD707FE0}">
      <dgm:prSet phldrT="[Text]" custT="1"/>
      <dgm:spPr>
        <a:xfrm>
          <a:off x="3438044" y="1971895"/>
          <a:ext cx="867868" cy="675084"/>
        </a:xfrm>
        <a:prstGeom prst="rect">
          <a:avLst/>
        </a:prstGeom>
        <a:noFill/>
        <a:ln>
          <a:noFill/>
        </a:ln>
        <a:effectLst/>
      </dgm:spPr>
      <dgm:t>
        <a:bodyPr/>
        <a:lstStyle/>
        <a:p>
          <a:pPr>
            <a:buNone/>
          </a:pPr>
          <a:r>
            <a:rPr lang="en-US" sz="1000" dirty="0">
              <a:solidFill>
                <a:srgbClr val="656467"/>
              </a:solidFill>
              <a:latin typeface="Century Gothic" panose="020B0502020202020204" pitchFamily="34" charset="0"/>
              <a:ea typeface="+mn-ea"/>
              <a:cs typeface="+mn-cs"/>
            </a:rPr>
            <a:t>$ 23,103</a:t>
          </a:r>
        </a:p>
      </dgm:t>
    </dgm:pt>
    <dgm:pt modelId="{DABA2694-EE3C-421C-B72E-36B736D36BCA}" type="parTrans" cxnId="{60D88BC1-C6CD-4186-A239-5376BBB1ADCC}">
      <dgm:prSet/>
      <dgm:spPr/>
      <dgm:t>
        <a:bodyPr/>
        <a:lstStyle/>
        <a:p>
          <a:endParaRPr lang="en-US">
            <a:latin typeface="Century Gothic" panose="020B0502020202020204" pitchFamily="34" charset="0"/>
          </a:endParaRPr>
        </a:p>
      </dgm:t>
    </dgm:pt>
    <dgm:pt modelId="{1940F7C8-F916-4AB9-BA3A-71BB9F98A813}" type="sibTrans" cxnId="{60D88BC1-C6CD-4186-A239-5376BBB1ADCC}">
      <dgm:prSet/>
      <dgm:spPr/>
      <dgm:t>
        <a:bodyPr/>
        <a:lstStyle/>
        <a:p>
          <a:endParaRPr lang="en-US">
            <a:latin typeface="Century Gothic" panose="020B0502020202020204" pitchFamily="34" charset="0"/>
          </a:endParaRPr>
        </a:p>
      </dgm:t>
    </dgm:pt>
    <dgm:pt modelId="{04DF2984-E3E7-4889-ABB6-40A7C31F2666}" type="pres">
      <dgm:prSet presAssocID="{F1B97B08-A01C-4A12-BAC7-FDE50B2F9A89}" presName="rootnode" presStyleCnt="0">
        <dgm:presLayoutVars>
          <dgm:chMax/>
          <dgm:chPref/>
          <dgm:dir/>
          <dgm:animLvl val="lvl"/>
        </dgm:presLayoutVars>
      </dgm:prSet>
      <dgm:spPr/>
    </dgm:pt>
    <dgm:pt modelId="{8C9160E9-2633-43D1-A259-FA19D573860F}" type="pres">
      <dgm:prSet presAssocID="{9B690D6A-2711-44C2-9E67-A061DDABE8E5}" presName="composite" presStyleCnt="0"/>
      <dgm:spPr/>
    </dgm:pt>
    <dgm:pt modelId="{5E353FDD-E28D-48E6-A5A9-135E01156849}" type="pres">
      <dgm:prSet presAssocID="{9B690D6A-2711-44C2-9E67-A061DDABE8E5}" presName="bentUpArrow1" presStyleLbl="alignImgPlace1" presStyleIdx="0" presStyleCnt="2"/>
      <dgm:spPr>
        <a:xfrm rot="5400000">
          <a:off x="453886" y="801478"/>
          <a:ext cx="708838" cy="806987"/>
        </a:xfrm>
        <a:prstGeom prst="bentUpArrow">
          <a:avLst>
            <a:gd name="adj1" fmla="val 32840"/>
            <a:gd name="adj2" fmla="val 25000"/>
            <a:gd name="adj3" fmla="val 35780"/>
          </a:avLst>
        </a:prstGeom>
        <a:solidFill>
          <a:srgbClr val="656467"/>
        </a:solidFill>
        <a:ln w="12700" cap="flat" cmpd="sng" algn="ctr">
          <a:solidFill>
            <a:sysClr val="window" lastClr="FFFFFF">
              <a:hueOff val="0"/>
              <a:satOff val="0"/>
              <a:lumOff val="0"/>
              <a:alphaOff val="0"/>
            </a:sysClr>
          </a:solidFill>
          <a:prstDash val="solid"/>
          <a:miter lim="800000"/>
        </a:ln>
        <a:effectLst/>
      </dgm:spPr>
    </dgm:pt>
    <dgm:pt modelId="{E24F4B81-8513-485F-92E8-A66CF73A8AB3}" type="pres">
      <dgm:prSet presAssocID="{9B690D6A-2711-44C2-9E67-A061DDABE8E5}" presName="ParentText" presStyleLbl="node1" presStyleIdx="0" presStyleCnt="3">
        <dgm:presLayoutVars>
          <dgm:chMax val="1"/>
          <dgm:chPref val="1"/>
          <dgm:bulletEnabled val="1"/>
        </dgm:presLayoutVars>
      </dgm:prSet>
      <dgm:spPr/>
    </dgm:pt>
    <dgm:pt modelId="{18D151DF-6429-456C-A0EA-AA356CD13548}" type="pres">
      <dgm:prSet presAssocID="{9B690D6A-2711-44C2-9E67-A061DDABE8E5}" presName="ChildText" presStyleLbl="revTx" presStyleIdx="0" presStyleCnt="3" custScaleX="264015" custLinFactNeighborX="86757" custLinFactNeighborY="2987">
        <dgm:presLayoutVars>
          <dgm:chMax val="0"/>
          <dgm:chPref val="0"/>
          <dgm:bulletEnabled val="1"/>
        </dgm:presLayoutVars>
      </dgm:prSet>
      <dgm:spPr/>
    </dgm:pt>
    <dgm:pt modelId="{A3D7DFAC-DFCF-4595-9A83-0714F41C8E0F}" type="pres">
      <dgm:prSet presAssocID="{A8E3464F-D065-46FB-806C-D6EDF24787B1}" presName="sibTrans" presStyleCnt="0"/>
      <dgm:spPr/>
    </dgm:pt>
    <dgm:pt modelId="{88D575A5-6A3A-46C0-938B-190FA5CF0B4F}" type="pres">
      <dgm:prSet presAssocID="{078C0396-B122-45CC-8E15-E4F2C44E4FB9}" presName="composite" presStyleCnt="0"/>
      <dgm:spPr/>
    </dgm:pt>
    <dgm:pt modelId="{6170E206-2944-42C0-9BEF-D557E7CCA334}" type="pres">
      <dgm:prSet presAssocID="{078C0396-B122-45CC-8E15-E4F2C44E4FB9}" presName="bentUpArrow1" presStyleLbl="alignImgPlace1" presStyleIdx="1" presStyleCnt="2"/>
      <dgm:spPr>
        <a:xfrm rot="5400000">
          <a:off x="1443231" y="1739737"/>
          <a:ext cx="708838" cy="806987"/>
        </a:xfrm>
        <a:prstGeom prst="bentUpArrow">
          <a:avLst>
            <a:gd name="adj1" fmla="val 32840"/>
            <a:gd name="adj2" fmla="val 25000"/>
            <a:gd name="adj3" fmla="val 35780"/>
          </a:avLst>
        </a:prstGeom>
        <a:solidFill>
          <a:srgbClr val="656467"/>
        </a:solidFill>
        <a:ln w="12700" cap="flat" cmpd="sng" algn="ctr">
          <a:solidFill>
            <a:sysClr val="window" lastClr="FFFFFF">
              <a:hueOff val="0"/>
              <a:satOff val="0"/>
              <a:lumOff val="0"/>
              <a:alphaOff val="0"/>
            </a:sysClr>
          </a:solidFill>
          <a:prstDash val="solid"/>
          <a:miter lim="800000"/>
        </a:ln>
        <a:effectLst/>
      </dgm:spPr>
    </dgm:pt>
    <dgm:pt modelId="{45A6B253-D902-4F25-9373-D7E10133C683}" type="pres">
      <dgm:prSet presAssocID="{078C0396-B122-45CC-8E15-E4F2C44E4FB9}" presName="ParentText" presStyleLbl="node1" presStyleIdx="1" presStyleCnt="3">
        <dgm:presLayoutVars>
          <dgm:chMax val="1"/>
          <dgm:chPref val="1"/>
          <dgm:bulletEnabled val="1"/>
        </dgm:presLayoutVars>
      </dgm:prSet>
      <dgm:spPr/>
    </dgm:pt>
    <dgm:pt modelId="{85831F41-DAD8-47A9-AAAC-FFBAC7C38835}" type="pres">
      <dgm:prSet presAssocID="{078C0396-B122-45CC-8E15-E4F2C44E4FB9}" presName="ChildText" presStyleLbl="revTx" presStyleIdx="1" presStyleCnt="3" custScaleX="337784" custLinFactX="22591" custLinFactNeighborX="100000" custLinFactNeighborY="-2121">
        <dgm:presLayoutVars>
          <dgm:chMax val="0"/>
          <dgm:chPref val="0"/>
          <dgm:bulletEnabled val="1"/>
        </dgm:presLayoutVars>
      </dgm:prSet>
      <dgm:spPr/>
    </dgm:pt>
    <dgm:pt modelId="{D5BF89EC-BFFE-470F-A31E-AC9430C15316}" type="pres">
      <dgm:prSet presAssocID="{6A43529B-D2AB-41D5-9554-9F343A46BA58}" presName="sibTrans" presStyleCnt="0"/>
      <dgm:spPr/>
    </dgm:pt>
    <dgm:pt modelId="{1CB20CBE-36AB-4827-BC67-B29BB4904475}" type="pres">
      <dgm:prSet presAssocID="{68EE8801-CD52-468C-8BB8-652B67044A2D}" presName="composite" presStyleCnt="0"/>
      <dgm:spPr/>
    </dgm:pt>
    <dgm:pt modelId="{1DB750F3-CFCB-4020-9B14-5E4A573B9477}" type="pres">
      <dgm:prSet presAssocID="{68EE8801-CD52-468C-8BB8-652B67044A2D}" presName="ParentText" presStyleLbl="node1" presStyleIdx="2" presStyleCnt="3">
        <dgm:presLayoutVars>
          <dgm:chMax val="1"/>
          <dgm:chPref val="1"/>
          <dgm:bulletEnabled val="1"/>
        </dgm:presLayoutVars>
      </dgm:prSet>
      <dgm:spPr/>
    </dgm:pt>
    <dgm:pt modelId="{A14EA3D6-9DB4-4D77-B31F-391EB65D943C}" type="pres">
      <dgm:prSet presAssocID="{68EE8801-CD52-468C-8BB8-652B67044A2D}" presName="FinalChildText" presStyleLbl="revTx" presStyleIdx="2" presStyleCnt="3" custScaleX="351686" custLinFactX="64767" custLinFactNeighborX="100000" custLinFactNeighborY="4249">
        <dgm:presLayoutVars>
          <dgm:chMax val="0"/>
          <dgm:chPref val="0"/>
          <dgm:bulletEnabled val="1"/>
        </dgm:presLayoutVars>
      </dgm:prSet>
      <dgm:spPr/>
    </dgm:pt>
  </dgm:ptLst>
  <dgm:cxnLst>
    <dgm:cxn modelId="{20E85104-05A8-49EE-93B4-8083DD77CE06}" srcId="{F1B97B08-A01C-4A12-BAC7-FDE50B2F9A89}" destId="{9B690D6A-2711-44C2-9E67-A061DDABE8E5}" srcOrd="0" destOrd="0" parTransId="{4F52DF92-5EB4-4BC5-8976-9BF1D3685CD9}" sibTransId="{A8E3464F-D065-46FB-806C-D6EDF24787B1}"/>
    <dgm:cxn modelId="{23FDF940-002D-4480-A820-6F16E2D0B730}" srcId="{F1B97B08-A01C-4A12-BAC7-FDE50B2F9A89}" destId="{68EE8801-CD52-468C-8BB8-652B67044A2D}" srcOrd="2" destOrd="0" parTransId="{674DA855-E104-410A-8CAA-8DBD39872DDF}" sibTransId="{FA40046A-B638-4389-84A2-76E6DE1F1937}"/>
    <dgm:cxn modelId="{E67C135C-1E1C-47E8-8C78-359DCFFC78AA}" type="presOf" srcId="{078C0396-B122-45CC-8E15-E4F2C44E4FB9}" destId="{45A6B253-D902-4F25-9373-D7E10133C683}" srcOrd="0" destOrd="0" presId="urn:microsoft.com/office/officeart/2005/8/layout/StepDownProcess"/>
    <dgm:cxn modelId="{845BE442-6454-492C-BE82-1B06D096FB7A}" srcId="{078C0396-B122-45CC-8E15-E4F2C44E4FB9}" destId="{367C714C-7309-4C84-A9B8-250605D7DE24}" srcOrd="0" destOrd="0" parTransId="{1DEF68E5-4564-4DF7-BD27-88228325E44D}" sibTransId="{598C5A17-02A4-4D00-BB0A-BAC8F460700B}"/>
    <dgm:cxn modelId="{2F780667-533A-40C4-AA4C-38747736D741}" srcId="{F1B97B08-A01C-4A12-BAC7-FDE50B2F9A89}" destId="{078C0396-B122-45CC-8E15-E4F2C44E4FB9}" srcOrd="1" destOrd="0" parTransId="{6A1A0E99-84D7-49C2-8F0B-3EE855D21599}" sibTransId="{6A43529B-D2AB-41D5-9554-9F343A46BA58}"/>
    <dgm:cxn modelId="{7202154E-924E-404A-9057-D2A335C997EF}" type="presOf" srcId="{B29DA9A0-6687-455A-8097-1563AD707FE0}" destId="{A14EA3D6-9DB4-4D77-B31F-391EB65D943C}" srcOrd="0" destOrd="0" presId="urn:microsoft.com/office/officeart/2005/8/layout/StepDownProcess"/>
    <dgm:cxn modelId="{52A37979-CEAD-4B73-AD1C-096122A0D5AD}" type="presOf" srcId="{F1B97B08-A01C-4A12-BAC7-FDE50B2F9A89}" destId="{04DF2984-E3E7-4889-ABB6-40A7C31F2666}" srcOrd="0" destOrd="0" presId="urn:microsoft.com/office/officeart/2005/8/layout/StepDownProcess"/>
    <dgm:cxn modelId="{393503AC-18F8-4A8F-9F29-F7AAC75481D0}" type="presOf" srcId="{367C714C-7309-4C84-A9B8-250605D7DE24}" destId="{85831F41-DAD8-47A9-AAAC-FFBAC7C38835}" srcOrd="0" destOrd="0" presId="urn:microsoft.com/office/officeart/2005/8/layout/StepDownProcess"/>
    <dgm:cxn modelId="{E903DDB3-8891-4CCA-AA82-4F6ACDC8E93C}" type="presOf" srcId="{68EE8801-CD52-468C-8BB8-652B67044A2D}" destId="{1DB750F3-CFCB-4020-9B14-5E4A573B9477}" srcOrd="0" destOrd="0" presId="urn:microsoft.com/office/officeart/2005/8/layout/StepDownProcess"/>
    <dgm:cxn modelId="{60D88BC1-C6CD-4186-A239-5376BBB1ADCC}" srcId="{68EE8801-CD52-468C-8BB8-652B67044A2D}" destId="{B29DA9A0-6687-455A-8097-1563AD707FE0}" srcOrd="0" destOrd="0" parTransId="{DABA2694-EE3C-421C-B72E-36B736D36BCA}" sibTransId="{1940F7C8-F916-4AB9-BA3A-71BB9F98A813}"/>
    <dgm:cxn modelId="{0BE6B7C5-7776-4E74-98A5-9956085697BD}" srcId="{9B690D6A-2711-44C2-9E67-A061DDABE8E5}" destId="{6C46E032-B67E-46D4-B332-A0EBA2BE8A4B}" srcOrd="0" destOrd="0" parTransId="{1079596E-7A26-4CE4-BBCF-D2AAC09B5DB0}" sibTransId="{375EC260-A570-4FC4-B551-87A7E61BACAD}"/>
    <dgm:cxn modelId="{C492A5CD-5063-4982-9EF9-6CB998480194}" type="presOf" srcId="{9B690D6A-2711-44C2-9E67-A061DDABE8E5}" destId="{E24F4B81-8513-485F-92E8-A66CF73A8AB3}" srcOrd="0" destOrd="0" presId="urn:microsoft.com/office/officeart/2005/8/layout/StepDownProcess"/>
    <dgm:cxn modelId="{F61533D8-7089-4DCB-A351-752F212AE26E}" type="presOf" srcId="{6C46E032-B67E-46D4-B332-A0EBA2BE8A4B}" destId="{18D151DF-6429-456C-A0EA-AA356CD13548}" srcOrd="0" destOrd="0" presId="urn:microsoft.com/office/officeart/2005/8/layout/StepDownProcess"/>
    <dgm:cxn modelId="{8C940E52-ABC0-4B98-828B-17897FEB088B}" type="presParOf" srcId="{04DF2984-E3E7-4889-ABB6-40A7C31F2666}" destId="{8C9160E9-2633-43D1-A259-FA19D573860F}" srcOrd="0" destOrd="0" presId="urn:microsoft.com/office/officeart/2005/8/layout/StepDownProcess"/>
    <dgm:cxn modelId="{5FA1BCA8-019F-4662-AA57-ABA975638B45}" type="presParOf" srcId="{8C9160E9-2633-43D1-A259-FA19D573860F}" destId="{5E353FDD-E28D-48E6-A5A9-135E01156849}" srcOrd="0" destOrd="0" presId="urn:microsoft.com/office/officeart/2005/8/layout/StepDownProcess"/>
    <dgm:cxn modelId="{81CED86D-1AF2-403E-924D-66B824DE70E7}" type="presParOf" srcId="{8C9160E9-2633-43D1-A259-FA19D573860F}" destId="{E24F4B81-8513-485F-92E8-A66CF73A8AB3}" srcOrd="1" destOrd="0" presId="urn:microsoft.com/office/officeart/2005/8/layout/StepDownProcess"/>
    <dgm:cxn modelId="{73AFB787-4909-4DF4-A56F-72515DC8DAF6}" type="presParOf" srcId="{8C9160E9-2633-43D1-A259-FA19D573860F}" destId="{18D151DF-6429-456C-A0EA-AA356CD13548}" srcOrd="2" destOrd="0" presId="urn:microsoft.com/office/officeart/2005/8/layout/StepDownProcess"/>
    <dgm:cxn modelId="{A496681B-C877-407B-AABB-0B115B186EA8}" type="presParOf" srcId="{04DF2984-E3E7-4889-ABB6-40A7C31F2666}" destId="{A3D7DFAC-DFCF-4595-9A83-0714F41C8E0F}" srcOrd="1" destOrd="0" presId="urn:microsoft.com/office/officeart/2005/8/layout/StepDownProcess"/>
    <dgm:cxn modelId="{A4D24D82-E902-41B2-8DD7-C27AE5F2792A}" type="presParOf" srcId="{04DF2984-E3E7-4889-ABB6-40A7C31F2666}" destId="{88D575A5-6A3A-46C0-938B-190FA5CF0B4F}" srcOrd="2" destOrd="0" presId="urn:microsoft.com/office/officeart/2005/8/layout/StepDownProcess"/>
    <dgm:cxn modelId="{1C5154E7-D1A0-407C-BEB2-FF31448CDC32}" type="presParOf" srcId="{88D575A5-6A3A-46C0-938B-190FA5CF0B4F}" destId="{6170E206-2944-42C0-9BEF-D557E7CCA334}" srcOrd="0" destOrd="0" presId="urn:microsoft.com/office/officeart/2005/8/layout/StepDownProcess"/>
    <dgm:cxn modelId="{40C01EA9-96FF-4ABB-97D8-E6BAEFD2D114}" type="presParOf" srcId="{88D575A5-6A3A-46C0-938B-190FA5CF0B4F}" destId="{45A6B253-D902-4F25-9373-D7E10133C683}" srcOrd="1" destOrd="0" presId="urn:microsoft.com/office/officeart/2005/8/layout/StepDownProcess"/>
    <dgm:cxn modelId="{DF0F131E-791C-4328-B003-FFDA94E17E43}" type="presParOf" srcId="{88D575A5-6A3A-46C0-938B-190FA5CF0B4F}" destId="{85831F41-DAD8-47A9-AAAC-FFBAC7C38835}" srcOrd="2" destOrd="0" presId="urn:microsoft.com/office/officeart/2005/8/layout/StepDownProcess"/>
    <dgm:cxn modelId="{379799E6-C7A8-410E-B786-F5A10979436F}" type="presParOf" srcId="{04DF2984-E3E7-4889-ABB6-40A7C31F2666}" destId="{D5BF89EC-BFFE-470F-A31E-AC9430C15316}" srcOrd="3" destOrd="0" presId="urn:microsoft.com/office/officeart/2005/8/layout/StepDownProcess"/>
    <dgm:cxn modelId="{62179CE7-BA54-47E9-8E0A-CCF4697D6549}" type="presParOf" srcId="{04DF2984-E3E7-4889-ABB6-40A7C31F2666}" destId="{1CB20CBE-36AB-4827-BC67-B29BB4904475}" srcOrd="4" destOrd="0" presId="urn:microsoft.com/office/officeart/2005/8/layout/StepDownProcess"/>
    <dgm:cxn modelId="{472CFBA2-8E92-4D6F-9F5B-3F86EA019091}" type="presParOf" srcId="{1CB20CBE-36AB-4827-BC67-B29BB4904475}" destId="{1DB750F3-CFCB-4020-9B14-5E4A573B9477}" srcOrd="0" destOrd="0" presId="urn:microsoft.com/office/officeart/2005/8/layout/StepDownProcess"/>
    <dgm:cxn modelId="{08E0AAF1-8E70-4B0B-96B1-FC26481F57C4}" type="presParOf" srcId="{1CB20CBE-36AB-4827-BC67-B29BB4904475}" destId="{A14EA3D6-9DB4-4D77-B31F-391EB65D943C}" srcOrd="1" destOrd="0" presId="urn:microsoft.com/office/officeart/2005/8/layout/StepDownProcess"/>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305C3A-B651-4913-8691-6E11FD4BBDF1}" type="doc">
      <dgm:prSet loTypeId="urn:microsoft.com/office/officeart/2011/layout/CircleProcess" loCatId="process" qsTypeId="urn:microsoft.com/office/officeart/2005/8/quickstyle/simple2" qsCatId="simple" csTypeId="urn:microsoft.com/office/officeart/2005/8/colors/accent2_1" csCatId="accent2" phldr="1"/>
      <dgm:spPr/>
      <dgm:t>
        <a:bodyPr/>
        <a:lstStyle/>
        <a:p>
          <a:endParaRPr lang="en-IN"/>
        </a:p>
      </dgm:t>
    </dgm:pt>
    <dgm:pt modelId="{E13BCC8E-0BDF-4BFB-88A8-DFB25B7F2EF1}">
      <dgm:prSet phldrT="[Text]" custT="1"/>
      <dgm:spPr>
        <a:solidFill>
          <a:schemeClr val="bg1"/>
        </a:solidFill>
        <a:ln w="6350">
          <a:solidFill>
            <a:srgbClr val="F37225"/>
          </a:solidFill>
        </a:ln>
      </dgm:spPr>
      <dgm:t>
        <a:bodyPr/>
        <a:lstStyle/>
        <a:p>
          <a:r>
            <a:rPr lang="en-US" sz="1100" b="0" dirty="0">
              <a:solidFill>
                <a:srgbClr val="656467"/>
              </a:solidFill>
              <a:latin typeface="Century Gothic" panose="020B0502020202020204" pitchFamily="34" charset="0"/>
            </a:rPr>
            <a:t>Admin</a:t>
          </a:r>
        </a:p>
        <a:p>
          <a:r>
            <a:rPr lang="en-US" sz="1100" b="0" dirty="0">
              <a:solidFill>
                <a:srgbClr val="656467"/>
              </a:solidFill>
              <a:latin typeface="Century Gothic" panose="020B0502020202020204" pitchFamily="34" charset="0"/>
            </a:rPr>
            <a:t>$50k</a:t>
          </a:r>
        </a:p>
      </dgm:t>
    </dgm:pt>
    <dgm:pt modelId="{B26F3C3B-5A40-4799-9324-9A94A181C5ED}" type="parTrans" cxnId="{1088A14C-1BE3-4ED0-93A7-63C86F215FC1}">
      <dgm:prSet/>
      <dgm:spPr/>
      <dgm:t>
        <a:bodyPr/>
        <a:lstStyle/>
        <a:p>
          <a:endParaRPr lang="en-IN"/>
        </a:p>
      </dgm:t>
    </dgm:pt>
    <dgm:pt modelId="{BB345A9E-35F3-4E60-BFAD-E0A84DECA77F}" type="sibTrans" cxnId="{1088A14C-1BE3-4ED0-93A7-63C86F215FC1}">
      <dgm:prSet/>
      <dgm:spPr/>
      <dgm:t>
        <a:bodyPr/>
        <a:lstStyle/>
        <a:p>
          <a:endParaRPr lang="en-IN"/>
        </a:p>
      </dgm:t>
    </dgm:pt>
    <dgm:pt modelId="{93DFFD9E-5B60-41C6-8C5D-B16ACCD35BB8}">
      <dgm:prSet phldrT="[Text]" custT="1"/>
      <dgm:spPr>
        <a:noFill/>
      </dgm:spPr>
      <dgm:t>
        <a:bodyPr/>
        <a:lstStyle/>
        <a:p>
          <a:r>
            <a:rPr lang="en-IN" sz="1100" b="0" dirty="0">
              <a:solidFill>
                <a:srgbClr val="656467"/>
              </a:solidFill>
              <a:latin typeface="Century Gothic" panose="020B0502020202020204" pitchFamily="34" charset="0"/>
            </a:rPr>
            <a:t>Fundraising</a:t>
          </a:r>
        </a:p>
        <a:p>
          <a:r>
            <a:rPr lang="en-IN" sz="1100" b="0" dirty="0">
              <a:solidFill>
                <a:srgbClr val="656467"/>
              </a:solidFill>
              <a:latin typeface="Century Gothic" panose="020B0502020202020204" pitchFamily="34" charset="0"/>
            </a:rPr>
            <a:t>$18k</a:t>
          </a:r>
        </a:p>
      </dgm:t>
    </dgm:pt>
    <dgm:pt modelId="{2B89140E-A5B9-4754-AB2A-6ABB739F8901}" type="sibTrans" cxnId="{898B52D4-CE9D-40A6-87B2-D37916DDDCD0}">
      <dgm:prSet/>
      <dgm:spPr/>
      <dgm:t>
        <a:bodyPr/>
        <a:lstStyle/>
        <a:p>
          <a:endParaRPr lang="en-IN"/>
        </a:p>
      </dgm:t>
    </dgm:pt>
    <dgm:pt modelId="{585A6A12-6CCD-479D-9540-7DA84AF28F5E}" type="parTrans" cxnId="{898B52D4-CE9D-40A6-87B2-D37916DDDCD0}">
      <dgm:prSet/>
      <dgm:spPr/>
      <dgm:t>
        <a:bodyPr/>
        <a:lstStyle/>
        <a:p>
          <a:endParaRPr lang="en-IN"/>
        </a:p>
      </dgm:t>
    </dgm:pt>
    <dgm:pt modelId="{60B2ED26-285B-45E3-8BA7-77876D94B8A1}" type="pres">
      <dgm:prSet presAssocID="{52305C3A-B651-4913-8691-6E11FD4BBDF1}" presName="Name0" presStyleCnt="0">
        <dgm:presLayoutVars>
          <dgm:chMax val="11"/>
          <dgm:chPref val="11"/>
          <dgm:dir/>
          <dgm:resizeHandles/>
        </dgm:presLayoutVars>
      </dgm:prSet>
      <dgm:spPr/>
    </dgm:pt>
    <dgm:pt modelId="{264F054A-531D-4DAA-8F25-055F3FD0DD79}" type="pres">
      <dgm:prSet presAssocID="{93DFFD9E-5B60-41C6-8C5D-B16ACCD35BB8}" presName="Accent2" presStyleCnt="0"/>
      <dgm:spPr/>
    </dgm:pt>
    <dgm:pt modelId="{952B8712-5BA8-47B0-A331-F2516DC5DF1D}" type="pres">
      <dgm:prSet presAssocID="{93DFFD9E-5B60-41C6-8C5D-B16ACCD35BB8}" presName="Accent" presStyleLbl="node1" presStyleIdx="0" presStyleCnt="2" custScaleX="104080" custScaleY="98097" custLinFactNeighborX="3032" custLinFactNeighborY="1789"/>
      <dgm:spPr>
        <a:solidFill>
          <a:srgbClr val="FFFFFF"/>
        </a:solidFill>
        <a:ln w="6350">
          <a:noFill/>
        </a:ln>
      </dgm:spPr>
    </dgm:pt>
    <dgm:pt modelId="{ABD91546-7582-45D3-8C95-3597FD060C5F}" type="pres">
      <dgm:prSet presAssocID="{93DFFD9E-5B60-41C6-8C5D-B16ACCD35BB8}" presName="ParentBackground2" presStyleCnt="0"/>
      <dgm:spPr/>
    </dgm:pt>
    <dgm:pt modelId="{CE50BAD4-726F-47C7-9B74-EDD514324587}" type="pres">
      <dgm:prSet presAssocID="{93DFFD9E-5B60-41C6-8C5D-B16ACCD35BB8}" presName="ParentBackground" presStyleLbl="fgAcc1" presStyleIdx="0" presStyleCnt="2" custScaleX="115039" custScaleY="106969"/>
      <dgm:spPr/>
    </dgm:pt>
    <dgm:pt modelId="{64BB2B81-A7C5-4846-AC96-201458D5DA4D}" type="pres">
      <dgm:prSet presAssocID="{93DFFD9E-5B60-41C6-8C5D-B16ACCD35BB8}" presName="Parent2" presStyleLbl="revTx" presStyleIdx="0" presStyleCnt="0">
        <dgm:presLayoutVars>
          <dgm:chMax val="1"/>
          <dgm:chPref val="1"/>
          <dgm:bulletEnabled val="1"/>
        </dgm:presLayoutVars>
      </dgm:prSet>
      <dgm:spPr/>
    </dgm:pt>
    <dgm:pt modelId="{8CA51BDB-2466-4774-996A-5F936D39D59E}" type="pres">
      <dgm:prSet presAssocID="{E13BCC8E-0BDF-4BFB-88A8-DFB25B7F2EF1}" presName="Accent1" presStyleCnt="0"/>
      <dgm:spPr/>
    </dgm:pt>
    <dgm:pt modelId="{7DBD9E5C-7581-4A3E-94EF-FBE53EACBCC4}" type="pres">
      <dgm:prSet presAssocID="{E13BCC8E-0BDF-4BFB-88A8-DFB25B7F2EF1}" presName="Accent" presStyleLbl="node1" presStyleIdx="1" presStyleCnt="2"/>
      <dgm:spPr>
        <a:gradFill flip="none" rotWithShape="0">
          <a:gsLst>
            <a:gs pos="0">
              <a:srgbClr val="F37225">
                <a:shade val="30000"/>
                <a:satMod val="115000"/>
              </a:srgbClr>
            </a:gs>
            <a:gs pos="50000">
              <a:srgbClr val="F37225">
                <a:shade val="67500"/>
                <a:satMod val="115000"/>
              </a:srgbClr>
            </a:gs>
            <a:gs pos="100000">
              <a:srgbClr val="F37225">
                <a:shade val="100000"/>
                <a:satMod val="115000"/>
              </a:srgbClr>
            </a:gs>
          </a:gsLst>
          <a:path path="circle">
            <a:fillToRect l="50000" t="50000" r="50000" b="50000"/>
          </a:path>
          <a:tileRect/>
        </a:gradFill>
        <a:ln>
          <a:solidFill>
            <a:srgbClr val="F37225"/>
          </a:solidFill>
        </a:ln>
      </dgm:spPr>
    </dgm:pt>
    <dgm:pt modelId="{6AF59B4D-3B3E-4686-8842-7A8E5E5E2BCF}" type="pres">
      <dgm:prSet presAssocID="{E13BCC8E-0BDF-4BFB-88A8-DFB25B7F2EF1}" presName="ParentBackground1" presStyleCnt="0"/>
      <dgm:spPr/>
    </dgm:pt>
    <dgm:pt modelId="{404D31C6-EB84-4653-BA96-01BB05435CBE}" type="pres">
      <dgm:prSet presAssocID="{E13BCC8E-0BDF-4BFB-88A8-DFB25B7F2EF1}" presName="ParentBackground" presStyleLbl="fgAcc1" presStyleIdx="1" presStyleCnt="2"/>
      <dgm:spPr/>
    </dgm:pt>
    <dgm:pt modelId="{4CB40F17-7CCE-4B48-A69B-839D53068894}" type="pres">
      <dgm:prSet presAssocID="{E13BCC8E-0BDF-4BFB-88A8-DFB25B7F2EF1}" presName="Parent1" presStyleLbl="revTx" presStyleIdx="0" presStyleCnt="0">
        <dgm:presLayoutVars>
          <dgm:chMax val="1"/>
          <dgm:chPref val="1"/>
          <dgm:bulletEnabled val="1"/>
        </dgm:presLayoutVars>
      </dgm:prSet>
      <dgm:spPr/>
    </dgm:pt>
  </dgm:ptLst>
  <dgm:cxnLst>
    <dgm:cxn modelId="{8313690C-CFD9-43F0-816E-2C2A6A01B179}" type="presOf" srcId="{93DFFD9E-5B60-41C6-8C5D-B16ACCD35BB8}" destId="{64BB2B81-A7C5-4846-AC96-201458D5DA4D}" srcOrd="1" destOrd="0" presId="urn:microsoft.com/office/officeart/2011/layout/CircleProcess"/>
    <dgm:cxn modelId="{D675EB2D-D5C5-4F5C-9875-F047E8C8719D}" type="presOf" srcId="{E13BCC8E-0BDF-4BFB-88A8-DFB25B7F2EF1}" destId="{404D31C6-EB84-4653-BA96-01BB05435CBE}" srcOrd="0" destOrd="0" presId="urn:microsoft.com/office/officeart/2011/layout/CircleProcess"/>
    <dgm:cxn modelId="{1088A14C-1BE3-4ED0-93A7-63C86F215FC1}" srcId="{52305C3A-B651-4913-8691-6E11FD4BBDF1}" destId="{E13BCC8E-0BDF-4BFB-88A8-DFB25B7F2EF1}" srcOrd="0" destOrd="0" parTransId="{B26F3C3B-5A40-4799-9324-9A94A181C5ED}" sibTransId="{BB345A9E-35F3-4E60-BFAD-E0A84DECA77F}"/>
    <dgm:cxn modelId="{F14A00AD-29AF-45E8-9B8E-1F925B311E60}" type="presOf" srcId="{52305C3A-B651-4913-8691-6E11FD4BBDF1}" destId="{60B2ED26-285B-45E3-8BA7-77876D94B8A1}" srcOrd="0" destOrd="0" presId="urn:microsoft.com/office/officeart/2011/layout/CircleProcess"/>
    <dgm:cxn modelId="{898B52D4-CE9D-40A6-87B2-D37916DDDCD0}" srcId="{52305C3A-B651-4913-8691-6E11FD4BBDF1}" destId="{93DFFD9E-5B60-41C6-8C5D-B16ACCD35BB8}" srcOrd="1" destOrd="0" parTransId="{585A6A12-6CCD-479D-9540-7DA84AF28F5E}" sibTransId="{2B89140E-A5B9-4754-AB2A-6ABB739F8901}"/>
    <dgm:cxn modelId="{75EA4DE8-AB53-43B9-AA67-F9DEA3D033CA}" type="presOf" srcId="{E13BCC8E-0BDF-4BFB-88A8-DFB25B7F2EF1}" destId="{4CB40F17-7CCE-4B48-A69B-839D53068894}" srcOrd="1" destOrd="0" presId="urn:microsoft.com/office/officeart/2011/layout/CircleProcess"/>
    <dgm:cxn modelId="{BECF69FC-89DD-4F98-8E16-228FEF6AA040}" type="presOf" srcId="{93DFFD9E-5B60-41C6-8C5D-B16ACCD35BB8}" destId="{CE50BAD4-726F-47C7-9B74-EDD514324587}" srcOrd="0" destOrd="0" presId="urn:microsoft.com/office/officeart/2011/layout/CircleProcess"/>
    <dgm:cxn modelId="{8B961C9D-ACFE-49A7-A4B8-5C0A29586C38}" type="presParOf" srcId="{60B2ED26-285B-45E3-8BA7-77876D94B8A1}" destId="{264F054A-531D-4DAA-8F25-055F3FD0DD79}" srcOrd="0" destOrd="0" presId="urn:microsoft.com/office/officeart/2011/layout/CircleProcess"/>
    <dgm:cxn modelId="{FC6CA477-275E-4339-A1DC-7C233A90F710}" type="presParOf" srcId="{264F054A-531D-4DAA-8F25-055F3FD0DD79}" destId="{952B8712-5BA8-47B0-A331-F2516DC5DF1D}" srcOrd="0" destOrd="0" presId="urn:microsoft.com/office/officeart/2011/layout/CircleProcess"/>
    <dgm:cxn modelId="{F7F13BD6-F19B-4EFB-8186-6C7E7FB178B8}" type="presParOf" srcId="{60B2ED26-285B-45E3-8BA7-77876D94B8A1}" destId="{ABD91546-7582-45D3-8C95-3597FD060C5F}" srcOrd="1" destOrd="0" presId="urn:microsoft.com/office/officeart/2011/layout/CircleProcess"/>
    <dgm:cxn modelId="{1509694B-1869-4F14-B80B-575317BD4D6F}" type="presParOf" srcId="{ABD91546-7582-45D3-8C95-3597FD060C5F}" destId="{CE50BAD4-726F-47C7-9B74-EDD514324587}" srcOrd="0" destOrd="0" presId="urn:microsoft.com/office/officeart/2011/layout/CircleProcess"/>
    <dgm:cxn modelId="{447F9795-7F62-49BC-A4E5-471B2852E390}" type="presParOf" srcId="{60B2ED26-285B-45E3-8BA7-77876D94B8A1}" destId="{64BB2B81-A7C5-4846-AC96-201458D5DA4D}" srcOrd="2" destOrd="0" presId="urn:microsoft.com/office/officeart/2011/layout/CircleProcess"/>
    <dgm:cxn modelId="{F856CC24-065C-4DEE-BF7F-BF63AE8ECB43}" type="presParOf" srcId="{60B2ED26-285B-45E3-8BA7-77876D94B8A1}" destId="{8CA51BDB-2466-4774-996A-5F936D39D59E}" srcOrd="3" destOrd="0" presId="urn:microsoft.com/office/officeart/2011/layout/CircleProcess"/>
    <dgm:cxn modelId="{D29AE5CA-DE6A-4CE2-BF83-E86C52A96BF5}" type="presParOf" srcId="{8CA51BDB-2466-4774-996A-5F936D39D59E}" destId="{7DBD9E5C-7581-4A3E-94EF-FBE53EACBCC4}" srcOrd="0" destOrd="0" presId="urn:microsoft.com/office/officeart/2011/layout/CircleProcess"/>
    <dgm:cxn modelId="{D9F90B05-FA33-4A7B-9A6C-45EFD5F7F659}" type="presParOf" srcId="{60B2ED26-285B-45E3-8BA7-77876D94B8A1}" destId="{6AF59B4D-3B3E-4686-8842-7A8E5E5E2BCF}" srcOrd="4" destOrd="0" presId="urn:microsoft.com/office/officeart/2011/layout/CircleProcess"/>
    <dgm:cxn modelId="{85701915-798E-4115-B01A-70A61A9109C3}" type="presParOf" srcId="{6AF59B4D-3B3E-4686-8842-7A8E5E5E2BCF}" destId="{404D31C6-EB84-4653-BA96-01BB05435CBE}" srcOrd="0" destOrd="0" presId="urn:microsoft.com/office/officeart/2011/layout/CircleProcess"/>
    <dgm:cxn modelId="{74F7BE4B-CEF5-4A93-826A-4D01916434DE}" type="presParOf" srcId="{60B2ED26-285B-45E3-8BA7-77876D94B8A1}" destId="{4CB40F17-7CCE-4B48-A69B-839D53068894}" srcOrd="5" destOrd="0" presId="urn:microsoft.com/office/officeart/2011/layout/CircleProcess"/>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52305C3A-B651-4913-8691-6E11FD4BBDF1}" type="doc">
      <dgm:prSet loTypeId="urn:microsoft.com/office/officeart/2011/layout/CircleProcess" loCatId="process" qsTypeId="urn:microsoft.com/office/officeart/2005/8/quickstyle/simple2" qsCatId="simple" csTypeId="urn:microsoft.com/office/officeart/2005/8/colors/accent2_1" csCatId="accent2" phldr="1"/>
      <dgm:spPr/>
      <dgm:t>
        <a:bodyPr/>
        <a:lstStyle/>
        <a:p>
          <a:endParaRPr lang="en-IN"/>
        </a:p>
      </dgm:t>
    </dgm:pt>
    <dgm:pt modelId="{E13BCC8E-0BDF-4BFB-88A8-DFB25B7F2EF1}">
      <dgm:prSet phldrT="[Text]" custT="1"/>
      <dgm:spPr>
        <a:solidFill>
          <a:schemeClr val="bg1"/>
        </a:solidFill>
        <a:ln w="6350">
          <a:solidFill>
            <a:srgbClr val="F37225"/>
          </a:solidFill>
        </a:ln>
      </dgm:spPr>
      <dgm:t>
        <a:bodyPr/>
        <a:lstStyle/>
        <a:p>
          <a:r>
            <a:rPr lang="en-US" sz="1100" b="0" dirty="0">
              <a:solidFill>
                <a:srgbClr val="656467"/>
              </a:solidFill>
              <a:latin typeface="Century Gothic" panose="020B0502020202020204" pitchFamily="34" charset="0"/>
            </a:rPr>
            <a:t>Core Nutrition</a:t>
          </a:r>
        </a:p>
        <a:p>
          <a:r>
            <a:rPr lang="en-US" sz="1100" b="0" dirty="0">
              <a:solidFill>
                <a:srgbClr val="656467"/>
              </a:solidFill>
              <a:latin typeface="Century Gothic" panose="020B0502020202020204" pitchFamily="34" charset="0"/>
            </a:rPr>
            <a:t>$230k</a:t>
          </a:r>
        </a:p>
      </dgm:t>
    </dgm:pt>
    <dgm:pt modelId="{B26F3C3B-5A40-4799-9324-9A94A181C5ED}" type="parTrans" cxnId="{1088A14C-1BE3-4ED0-93A7-63C86F215FC1}">
      <dgm:prSet/>
      <dgm:spPr/>
      <dgm:t>
        <a:bodyPr/>
        <a:lstStyle/>
        <a:p>
          <a:endParaRPr lang="en-IN"/>
        </a:p>
      </dgm:t>
    </dgm:pt>
    <dgm:pt modelId="{BB345A9E-35F3-4E60-BFAD-E0A84DECA77F}" type="sibTrans" cxnId="{1088A14C-1BE3-4ED0-93A7-63C86F215FC1}">
      <dgm:prSet/>
      <dgm:spPr/>
      <dgm:t>
        <a:bodyPr/>
        <a:lstStyle/>
        <a:p>
          <a:endParaRPr lang="en-IN"/>
        </a:p>
      </dgm:t>
    </dgm:pt>
    <dgm:pt modelId="{815B846C-E1CE-4F76-A303-8EF20E9BCED7}">
      <dgm:prSet phldrT="[Text]" custT="1"/>
      <dgm:spPr>
        <a:solidFill>
          <a:schemeClr val="bg1">
            <a:alpha val="90000"/>
          </a:schemeClr>
        </a:solidFill>
        <a:ln w="6350">
          <a:solidFill>
            <a:srgbClr val="F37225"/>
          </a:solidFill>
        </a:ln>
      </dgm:spPr>
      <dgm:t>
        <a:bodyPr/>
        <a:lstStyle/>
        <a:p>
          <a:r>
            <a:rPr lang="en-US" sz="1100" b="0" dirty="0">
              <a:solidFill>
                <a:srgbClr val="656467"/>
              </a:solidFill>
              <a:latin typeface="Century Gothic" panose="020B0502020202020204" pitchFamily="34" charset="0"/>
            </a:rPr>
            <a:t>Food Access</a:t>
          </a:r>
        </a:p>
        <a:p>
          <a:r>
            <a:rPr lang="en-US" sz="1100" b="0" dirty="0">
              <a:solidFill>
                <a:srgbClr val="656467"/>
              </a:solidFill>
              <a:latin typeface="Century Gothic" panose="020B0502020202020204" pitchFamily="34" charset="0"/>
            </a:rPr>
            <a:t>   $63k	</a:t>
          </a:r>
          <a:endParaRPr lang="en-IN" sz="1100" b="0" dirty="0">
            <a:solidFill>
              <a:srgbClr val="656467"/>
            </a:solidFill>
          </a:endParaRPr>
        </a:p>
      </dgm:t>
    </dgm:pt>
    <dgm:pt modelId="{BB9D2166-871C-4659-AD23-503B92B790D6}" type="parTrans" cxnId="{354C3656-E77E-4D4E-ADAA-C6C381A7C3EB}">
      <dgm:prSet/>
      <dgm:spPr/>
      <dgm:t>
        <a:bodyPr/>
        <a:lstStyle/>
        <a:p>
          <a:endParaRPr lang="en-IN"/>
        </a:p>
      </dgm:t>
    </dgm:pt>
    <dgm:pt modelId="{08EFEF03-26FC-4DBA-AC1E-90C91A8E6217}" type="sibTrans" cxnId="{354C3656-E77E-4D4E-ADAA-C6C381A7C3EB}">
      <dgm:prSet/>
      <dgm:spPr/>
      <dgm:t>
        <a:bodyPr/>
        <a:lstStyle/>
        <a:p>
          <a:endParaRPr lang="en-IN"/>
        </a:p>
      </dgm:t>
    </dgm:pt>
    <dgm:pt modelId="{93DFFD9E-5B60-41C6-8C5D-B16ACCD35BB8}">
      <dgm:prSet phldrT="[Text]" custT="1"/>
      <dgm:spPr>
        <a:solidFill>
          <a:schemeClr val="bg1"/>
        </a:solidFill>
        <a:ln w="6350">
          <a:solidFill>
            <a:srgbClr val="F37225"/>
          </a:solidFill>
        </a:ln>
      </dgm:spPr>
      <dgm:t>
        <a:bodyPr/>
        <a:lstStyle/>
        <a:p>
          <a:endParaRPr lang="en-IN" sz="1100" b="0" dirty="0">
            <a:solidFill>
              <a:srgbClr val="656467"/>
            </a:solidFill>
            <a:latin typeface="Century Gothic" panose="020B0502020202020204" pitchFamily="34" charset="0"/>
          </a:endParaRPr>
        </a:p>
        <a:p>
          <a:r>
            <a:rPr lang="en-IN" sz="1100" b="0" dirty="0">
              <a:solidFill>
                <a:srgbClr val="656467"/>
              </a:solidFill>
              <a:latin typeface="Century Gothic" panose="020B0502020202020204" pitchFamily="34" charset="0"/>
            </a:rPr>
            <a:t>Community Events</a:t>
          </a:r>
        </a:p>
        <a:p>
          <a:r>
            <a:rPr lang="en-IN" sz="1100" b="0" dirty="0">
              <a:solidFill>
                <a:srgbClr val="656467"/>
              </a:solidFill>
              <a:latin typeface="Century Gothic" panose="020B0502020202020204" pitchFamily="34" charset="0"/>
            </a:rPr>
            <a:t>$65k</a:t>
          </a:r>
        </a:p>
        <a:p>
          <a:endParaRPr lang="en-IN" sz="1100" b="0" dirty="0">
            <a:solidFill>
              <a:srgbClr val="656467"/>
            </a:solidFill>
            <a:latin typeface="Century Gothic" panose="020B0502020202020204" pitchFamily="34" charset="0"/>
          </a:endParaRPr>
        </a:p>
      </dgm:t>
    </dgm:pt>
    <dgm:pt modelId="{2B89140E-A5B9-4754-AB2A-6ABB739F8901}" type="sibTrans" cxnId="{898B52D4-CE9D-40A6-87B2-D37916DDDCD0}">
      <dgm:prSet/>
      <dgm:spPr/>
      <dgm:t>
        <a:bodyPr/>
        <a:lstStyle/>
        <a:p>
          <a:endParaRPr lang="en-IN"/>
        </a:p>
      </dgm:t>
    </dgm:pt>
    <dgm:pt modelId="{585A6A12-6CCD-479D-9540-7DA84AF28F5E}" type="parTrans" cxnId="{898B52D4-CE9D-40A6-87B2-D37916DDDCD0}">
      <dgm:prSet/>
      <dgm:spPr/>
      <dgm:t>
        <a:bodyPr/>
        <a:lstStyle/>
        <a:p>
          <a:endParaRPr lang="en-IN"/>
        </a:p>
      </dgm:t>
    </dgm:pt>
    <dgm:pt modelId="{392382D2-38AD-472B-8921-EBC00F53928C}">
      <dgm:prSet phldrT="[Text]" custT="1"/>
      <dgm:spPr>
        <a:solidFill>
          <a:schemeClr val="bg1">
            <a:alpha val="90000"/>
          </a:schemeClr>
        </a:solidFill>
        <a:ln w="6350">
          <a:solidFill>
            <a:srgbClr val="F37225"/>
          </a:solidFill>
        </a:ln>
      </dgm:spPr>
      <dgm:t>
        <a:bodyPr/>
        <a:lstStyle/>
        <a:p>
          <a:r>
            <a:rPr lang="en-IN" sz="1100" b="0" dirty="0">
              <a:solidFill>
                <a:srgbClr val="656467"/>
              </a:solidFill>
              <a:latin typeface="Century Gothic" panose="020B0502020202020204" pitchFamily="34" charset="0"/>
            </a:rPr>
            <a:t>Training</a:t>
          </a:r>
          <a:endParaRPr lang="en-US" sz="1100" b="0" dirty="0">
            <a:solidFill>
              <a:srgbClr val="656467"/>
            </a:solidFill>
            <a:latin typeface="Century Gothic" panose="020B0502020202020204" pitchFamily="34" charset="0"/>
          </a:endParaRPr>
        </a:p>
        <a:p>
          <a:r>
            <a:rPr lang="en-US" sz="1100" b="0" dirty="0">
              <a:solidFill>
                <a:srgbClr val="656467"/>
              </a:solidFill>
              <a:latin typeface="Century Gothic" panose="020B0502020202020204" pitchFamily="34" charset="0"/>
            </a:rPr>
            <a:t>$16k</a:t>
          </a:r>
          <a:endParaRPr lang="en-IN" sz="1100" b="0" dirty="0">
            <a:solidFill>
              <a:srgbClr val="656467"/>
            </a:solidFill>
          </a:endParaRPr>
        </a:p>
      </dgm:t>
    </dgm:pt>
    <dgm:pt modelId="{A143EBAD-7D01-4537-A95A-2715655FC534}" type="parTrans" cxnId="{0F1EFED1-DE85-4C56-8D8E-A4B801475307}">
      <dgm:prSet/>
      <dgm:spPr/>
      <dgm:t>
        <a:bodyPr/>
        <a:lstStyle/>
        <a:p>
          <a:endParaRPr lang="en-IN"/>
        </a:p>
      </dgm:t>
    </dgm:pt>
    <dgm:pt modelId="{CD7A7212-4553-41E5-8B56-067A44927D7C}" type="sibTrans" cxnId="{0F1EFED1-DE85-4C56-8D8E-A4B801475307}">
      <dgm:prSet/>
      <dgm:spPr/>
      <dgm:t>
        <a:bodyPr/>
        <a:lstStyle/>
        <a:p>
          <a:endParaRPr lang="en-IN"/>
        </a:p>
      </dgm:t>
    </dgm:pt>
    <dgm:pt modelId="{60B2ED26-285B-45E3-8BA7-77876D94B8A1}" type="pres">
      <dgm:prSet presAssocID="{52305C3A-B651-4913-8691-6E11FD4BBDF1}" presName="Name0" presStyleCnt="0">
        <dgm:presLayoutVars>
          <dgm:chMax val="11"/>
          <dgm:chPref val="11"/>
          <dgm:dir/>
          <dgm:resizeHandles/>
        </dgm:presLayoutVars>
      </dgm:prSet>
      <dgm:spPr/>
    </dgm:pt>
    <dgm:pt modelId="{A20A12A1-B9FB-4EE5-8625-582E045AA1E1}" type="pres">
      <dgm:prSet presAssocID="{93DFFD9E-5B60-41C6-8C5D-B16ACCD35BB8}" presName="Accent4" presStyleCnt="0"/>
      <dgm:spPr/>
    </dgm:pt>
    <dgm:pt modelId="{952B8712-5BA8-47B0-A331-F2516DC5DF1D}" type="pres">
      <dgm:prSet presAssocID="{93DFFD9E-5B60-41C6-8C5D-B16ACCD35BB8}" presName="Accent" presStyleLbl="node1" presStyleIdx="0" presStyleCnt="4"/>
      <dgm:spPr>
        <a:solidFill>
          <a:srgbClr val="FFFFFF"/>
        </a:solidFill>
      </dgm:spPr>
    </dgm:pt>
    <dgm:pt modelId="{1C9EFE1A-D852-4631-A248-CDF06E9A0725}" type="pres">
      <dgm:prSet presAssocID="{93DFFD9E-5B60-41C6-8C5D-B16ACCD35BB8}" presName="ParentBackground4" presStyleCnt="0"/>
      <dgm:spPr/>
    </dgm:pt>
    <dgm:pt modelId="{CE50BAD4-726F-47C7-9B74-EDD514324587}" type="pres">
      <dgm:prSet presAssocID="{93DFFD9E-5B60-41C6-8C5D-B16ACCD35BB8}" presName="ParentBackground" presStyleLbl="fgAcc1" presStyleIdx="0" presStyleCnt="4" custScaleX="107545" custScaleY="103411" custLinFactNeighborX="-115" custLinFactNeighborY="-52"/>
      <dgm:spPr/>
    </dgm:pt>
    <dgm:pt modelId="{342B39CA-C260-4A90-A438-8BBE6C8D391B}" type="pres">
      <dgm:prSet presAssocID="{93DFFD9E-5B60-41C6-8C5D-B16ACCD35BB8}" presName="Parent4" presStyleLbl="revTx" presStyleIdx="0" presStyleCnt="0">
        <dgm:presLayoutVars>
          <dgm:chMax val="1"/>
          <dgm:chPref val="1"/>
          <dgm:bulletEnabled val="1"/>
        </dgm:presLayoutVars>
      </dgm:prSet>
      <dgm:spPr/>
    </dgm:pt>
    <dgm:pt modelId="{10D9A95C-3B6A-46E2-A6AA-301C8D5CC073}" type="pres">
      <dgm:prSet presAssocID="{392382D2-38AD-472B-8921-EBC00F53928C}" presName="Accent3" presStyleCnt="0"/>
      <dgm:spPr/>
    </dgm:pt>
    <dgm:pt modelId="{ECE860B6-FE53-4B7F-B13F-7BBB7B36119E}" type="pres">
      <dgm:prSet presAssocID="{392382D2-38AD-472B-8921-EBC00F53928C}" presName="Accent" presStyleLbl="node1" presStyleIdx="1" presStyleCnt="4"/>
      <dgm:spPr>
        <a:gradFill flip="none" rotWithShape="0">
          <a:gsLst>
            <a:gs pos="0">
              <a:srgbClr val="F37225">
                <a:shade val="30000"/>
                <a:satMod val="115000"/>
              </a:srgbClr>
            </a:gs>
            <a:gs pos="50000">
              <a:srgbClr val="F37225">
                <a:shade val="67500"/>
                <a:satMod val="115000"/>
              </a:srgbClr>
            </a:gs>
            <a:gs pos="100000">
              <a:srgbClr val="F37225">
                <a:shade val="100000"/>
                <a:satMod val="115000"/>
              </a:srgbClr>
            </a:gs>
          </a:gsLst>
          <a:path path="circle">
            <a:fillToRect l="50000" t="50000" r="50000" b="50000"/>
          </a:path>
          <a:tileRect/>
        </a:gradFill>
        <a:ln w="6350">
          <a:solidFill>
            <a:srgbClr val="F37225"/>
          </a:solidFill>
        </a:ln>
      </dgm:spPr>
    </dgm:pt>
    <dgm:pt modelId="{8D6A3023-A583-4F40-BA7C-1E31234007C1}" type="pres">
      <dgm:prSet presAssocID="{392382D2-38AD-472B-8921-EBC00F53928C}" presName="ParentBackground3" presStyleCnt="0"/>
      <dgm:spPr/>
    </dgm:pt>
    <dgm:pt modelId="{EA13DE13-8FEB-4E92-AFA6-C479DEC7F555}" type="pres">
      <dgm:prSet presAssocID="{392382D2-38AD-472B-8921-EBC00F53928C}" presName="ParentBackground" presStyleLbl="fgAcc1" presStyleIdx="1" presStyleCnt="4" custLinFactNeighborY="0"/>
      <dgm:spPr/>
    </dgm:pt>
    <dgm:pt modelId="{BE385704-047A-4120-A7E3-1A9405C03852}" type="pres">
      <dgm:prSet presAssocID="{392382D2-38AD-472B-8921-EBC00F53928C}" presName="Parent3" presStyleLbl="revTx" presStyleIdx="0" presStyleCnt="0">
        <dgm:presLayoutVars>
          <dgm:chMax val="1"/>
          <dgm:chPref val="1"/>
          <dgm:bulletEnabled val="1"/>
        </dgm:presLayoutVars>
      </dgm:prSet>
      <dgm:spPr/>
    </dgm:pt>
    <dgm:pt modelId="{71112E82-CAAE-4823-A1FC-6286AA9A8ECF}" type="pres">
      <dgm:prSet presAssocID="{815B846C-E1CE-4F76-A303-8EF20E9BCED7}" presName="Accent2" presStyleCnt="0"/>
      <dgm:spPr/>
    </dgm:pt>
    <dgm:pt modelId="{4FAD3C09-3FA5-4A7A-9212-FF2E45665C32}" type="pres">
      <dgm:prSet presAssocID="{815B846C-E1CE-4F76-A303-8EF20E9BCED7}" presName="Accent" presStyleLbl="node1" presStyleIdx="2" presStyleCnt="4"/>
      <dgm:spPr>
        <a:gradFill flip="none" rotWithShape="0">
          <a:gsLst>
            <a:gs pos="0">
              <a:srgbClr val="F37225">
                <a:shade val="30000"/>
                <a:satMod val="115000"/>
              </a:srgbClr>
            </a:gs>
            <a:gs pos="50000">
              <a:srgbClr val="F37225">
                <a:shade val="67500"/>
                <a:satMod val="115000"/>
              </a:srgbClr>
            </a:gs>
            <a:gs pos="100000">
              <a:srgbClr val="F37225">
                <a:shade val="100000"/>
                <a:satMod val="115000"/>
              </a:srgbClr>
            </a:gs>
          </a:gsLst>
          <a:path path="circle">
            <a:fillToRect l="50000" t="50000" r="50000" b="50000"/>
          </a:path>
          <a:tileRect/>
        </a:gradFill>
        <a:ln>
          <a:solidFill>
            <a:srgbClr val="F37225"/>
          </a:solidFill>
        </a:ln>
      </dgm:spPr>
    </dgm:pt>
    <dgm:pt modelId="{1142D768-4830-4F77-9C32-FAD9924F10FA}" type="pres">
      <dgm:prSet presAssocID="{815B846C-E1CE-4F76-A303-8EF20E9BCED7}" presName="ParentBackground2" presStyleCnt="0"/>
      <dgm:spPr/>
    </dgm:pt>
    <dgm:pt modelId="{099FAEC9-EC22-4A5B-B051-529A4C0B2822}" type="pres">
      <dgm:prSet presAssocID="{815B846C-E1CE-4F76-A303-8EF20E9BCED7}" presName="ParentBackground" presStyleLbl="fgAcc1" presStyleIdx="2" presStyleCnt="4"/>
      <dgm:spPr/>
    </dgm:pt>
    <dgm:pt modelId="{D934593E-3B64-403C-8D47-8E601B8AD465}" type="pres">
      <dgm:prSet presAssocID="{815B846C-E1CE-4F76-A303-8EF20E9BCED7}" presName="Parent2" presStyleLbl="revTx" presStyleIdx="0" presStyleCnt="0">
        <dgm:presLayoutVars>
          <dgm:chMax val="1"/>
          <dgm:chPref val="1"/>
          <dgm:bulletEnabled val="1"/>
        </dgm:presLayoutVars>
      </dgm:prSet>
      <dgm:spPr/>
    </dgm:pt>
    <dgm:pt modelId="{8CA51BDB-2466-4774-996A-5F936D39D59E}" type="pres">
      <dgm:prSet presAssocID="{E13BCC8E-0BDF-4BFB-88A8-DFB25B7F2EF1}" presName="Accent1" presStyleCnt="0"/>
      <dgm:spPr/>
    </dgm:pt>
    <dgm:pt modelId="{7DBD9E5C-7581-4A3E-94EF-FBE53EACBCC4}" type="pres">
      <dgm:prSet presAssocID="{E13BCC8E-0BDF-4BFB-88A8-DFB25B7F2EF1}" presName="Accent" presStyleLbl="node1" presStyleIdx="3" presStyleCnt="4"/>
      <dgm:spPr>
        <a:gradFill flip="none" rotWithShape="0">
          <a:gsLst>
            <a:gs pos="0">
              <a:srgbClr val="F37225">
                <a:shade val="30000"/>
                <a:satMod val="115000"/>
              </a:srgbClr>
            </a:gs>
            <a:gs pos="50000">
              <a:srgbClr val="F37225">
                <a:shade val="67500"/>
                <a:satMod val="115000"/>
              </a:srgbClr>
            </a:gs>
            <a:gs pos="100000">
              <a:srgbClr val="F37225">
                <a:shade val="100000"/>
                <a:satMod val="115000"/>
              </a:srgbClr>
            </a:gs>
          </a:gsLst>
          <a:path path="circle">
            <a:fillToRect l="50000" t="50000" r="50000" b="50000"/>
          </a:path>
          <a:tileRect/>
        </a:gradFill>
        <a:ln>
          <a:solidFill>
            <a:srgbClr val="F37225"/>
          </a:solidFill>
        </a:ln>
      </dgm:spPr>
    </dgm:pt>
    <dgm:pt modelId="{6AF59B4D-3B3E-4686-8842-7A8E5E5E2BCF}" type="pres">
      <dgm:prSet presAssocID="{E13BCC8E-0BDF-4BFB-88A8-DFB25B7F2EF1}" presName="ParentBackground1" presStyleCnt="0"/>
      <dgm:spPr/>
    </dgm:pt>
    <dgm:pt modelId="{404D31C6-EB84-4653-BA96-01BB05435CBE}" type="pres">
      <dgm:prSet presAssocID="{E13BCC8E-0BDF-4BFB-88A8-DFB25B7F2EF1}" presName="ParentBackground" presStyleLbl="fgAcc1" presStyleIdx="3" presStyleCnt="4"/>
      <dgm:spPr/>
    </dgm:pt>
    <dgm:pt modelId="{4CB40F17-7CCE-4B48-A69B-839D53068894}" type="pres">
      <dgm:prSet presAssocID="{E13BCC8E-0BDF-4BFB-88A8-DFB25B7F2EF1}" presName="Parent1" presStyleLbl="revTx" presStyleIdx="0" presStyleCnt="0">
        <dgm:presLayoutVars>
          <dgm:chMax val="1"/>
          <dgm:chPref val="1"/>
          <dgm:bulletEnabled val="1"/>
        </dgm:presLayoutVars>
      </dgm:prSet>
      <dgm:spPr/>
    </dgm:pt>
  </dgm:ptLst>
  <dgm:cxnLst>
    <dgm:cxn modelId="{FD336C14-9423-43E8-8692-9F1B6147B7A0}" type="presOf" srcId="{815B846C-E1CE-4F76-A303-8EF20E9BCED7}" destId="{D934593E-3B64-403C-8D47-8E601B8AD465}" srcOrd="1" destOrd="0" presId="urn:microsoft.com/office/officeart/2011/layout/CircleProcess"/>
    <dgm:cxn modelId="{D675EB2D-D5C5-4F5C-9875-F047E8C8719D}" type="presOf" srcId="{E13BCC8E-0BDF-4BFB-88A8-DFB25B7F2EF1}" destId="{404D31C6-EB84-4653-BA96-01BB05435CBE}" srcOrd="0" destOrd="0" presId="urn:microsoft.com/office/officeart/2011/layout/CircleProcess"/>
    <dgm:cxn modelId="{FA37432E-8A3D-4B7D-92F3-AC981DD654F1}" type="presOf" srcId="{392382D2-38AD-472B-8921-EBC00F53928C}" destId="{BE385704-047A-4120-A7E3-1A9405C03852}" srcOrd="1" destOrd="0" presId="urn:microsoft.com/office/officeart/2011/layout/CircleProcess"/>
    <dgm:cxn modelId="{4F211B3F-8FC8-4B19-9B59-334B540CF694}" type="presOf" srcId="{815B846C-E1CE-4F76-A303-8EF20E9BCED7}" destId="{099FAEC9-EC22-4A5B-B051-529A4C0B2822}" srcOrd="0" destOrd="0" presId="urn:microsoft.com/office/officeart/2011/layout/CircleProcess"/>
    <dgm:cxn modelId="{1088A14C-1BE3-4ED0-93A7-63C86F215FC1}" srcId="{52305C3A-B651-4913-8691-6E11FD4BBDF1}" destId="{E13BCC8E-0BDF-4BFB-88A8-DFB25B7F2EF1}" srcOrd="0" destOrd="0" parTransId="{B26F3C3B-5A40-4799-9324-9A94A181C5ED}" sibTransId="{BB345A9E-35F3-4E60-BFAD-E0A84DECA77F}"/>
    <dgm:cxn modelId="{354C3656-E77E-4D4E-ADAA-C6C381A7C3EB}" srcId="{52305C3A-B651-4913-8691-6E11FD4BBDF1}" destId="{815B846C-E1CE-4F76-A303-8EF20E9BCED7}" srcOrd="1" destOrd="0" parTransId="{BB9D2166-871C-4659-AD23-503B92B790D6}" sibTransId="{08EFEF03-26FC-4DBA-AC1E-90C91A8E6217}"/>
    <dgm:cxn modelId="{CC6C9F8D-A144-46D4-B5AB-8DD450133732}" type="presOf" srcId="{392382D2-38AD-472B-8921-EBC00F53928C}" destId="{EA13DE13-8FEB-4E92-AFA6-C479DEC7F555}" srcOrd="0" destOrd="0" presId="urn:microsoft.com/office/officeart/2011/layout/CircleProcess"/>
    <dgm:cxn modelId="{F14A00AD-29AF-45E8-9B8E-1F925B311E60}" type="presOf" srcId="{52305C3A-B651-4913-8691-6E11FD4BBDF1}" destId="{60B2ED26-285B-45E3-8BA7-77876D94B8A1}" srcOrd="0" destOrd="0" presId="urn:microsoft.com/office/officeart/2011/layout/CircleProcess"/>
    <dgm:cxn modelId="{ED226ACF-360F-417A-816E-A54125241362}" type="presOf" srcId="{93DFFD9E-5B60-41C6-8C5D-B16ACCD35BB8}" destId="{CE50BAD4-726F-47C7-9B74-EDD514324587}" srcOrd="0" destOrd="0" presId="urn:microsoft.com/office/officeart/2011/layout/CircleProcess"/>
    <dgm:cxn modelId="{0F1EFED1-DE85-4C56-8D8E-A4B801475307}" srcId="{52305C3A-B651-4913-8691-6E11FD4BBDF1}" destId="{392382D2-38AD-472B-8921-EBC00F53928C}" srcOrd="2" destOrd="0" parTransId="{A143EBAD-7D01-4537-A95A-2715655FC534}" sibTransId="{CD7A7212-4553-41E5-8B56-067A44927D7C}"/>
    <dgm:cxn modelId="{898B52D4-CE9D-40A6-87B2-D37916DDDCD0}" srcId="{52305C3A-B651-4913-8691-6E11FD4BBDF1}" destId="{93DFFD9E-5B60-41C6-8C5D-B16ACCD35BB8}" srcOrd="3" destOrd="0" parTransId="{585A6A12-6CCD-479D-9540-7DA84AF28F5E}" sibTransId="{2B89140E-A5B9-4754-AB2A-6ABB739F8901}"/>
    <dgm:cxn modelId="{75EA4DE8-AB53-43B9-AA67-F9DEA3D033CA}" type="presOf" srcId="{E13BCC8E-0BDF-4BFB-88A8-DFB25B7F2EF1}" destId="{4CB40F17-7CCE-4B48-A69B-839D53068894}" srcOrd="1" destOrd="0" presId="urn:microsoft.com/office/officeart/2011/layout/CircleProcess"/>
    <dgm:cxn modelId="{B1745FFC-019E-40F2-BECF-8DC2FA0E3523}" type="presOf" srcId="{93DFFD9E-5B60-41C6-8C5D-B16ACCD35BB8}" destId="{342B39CA-C260-4A90-A438-8BBE6C8D391B}" srcOrd="1" destOrd="0" presId="urn:microsoft.com/office/officeart/2011/layout/CircleProcess"/>
    <dgm:cxn modelId="{618AAA5C-38AA-452A-96E2-A2E41C494A7C}" type="presParOf" srcId="{60B2ED26-285B-45E3-8BA7-77876D94B8A1}" destId="{A20A12A1-B9FB-4EE5-8625-582E045AA1E1}" srcOrd="0" destOrd="0" presId="urn:microsoft.com/office/officeart/2011/layout/CircleProcess"/>
    <dgm:cxn modelId="{C8DCC195-2431-408F-AC06-585301CDE8E9}" type="presParOf" srcId="{A20A12A1-B9FB-4EE5-8625-582E045AA1E1}" destId="{952B8712-5BA8-47B0-A331-F2516DC5DF1D}" srcOrd="0" destOrd="0" presId="urn:microsoft.com/office/officeart/2011/layout/CircleProcess"/>
    <dgm:cxn modelId="{0900639A-8BDC-4BFC-B183-BB9A3E97ECAD}" type="presParOf" srcId="{60B2ED26-285B-45E3-8BA7-77876D94B8A1}" destId="{1C9EFE1A-D852-4631-A248-CDF06E9A0725}" srcOrd="1" destOrd="0" presId="urn:microsoft.com/office/officeart/2011/layout/CircleProcess"/>
    <dgm:cxn modelId="{20B30FAB-550B-44D2-988E-7AF0CA74C5C0}" type="presParOf" srcId="{1C9EFE1A-D852-4631-A248-CDF06E9A0725}" destId="{CE50BAD4-726F-47C7-9B74-EDD514324587}" srcOrd="0" destOrd="0" presId="urn:microsoft.com/office/officeart/2011/layout/CircleProcess"/>
    <dgm:cxn modelId="{CDA3009C-5F07-4E6A-93E9-1F6ECA3ECEFC}" type="presParOf" srcId="{60B2ED26-285B-45E3-8BA7-77876D94B8A1}" destId="{342B39CA-C260-4A90-A438-8BBE6C8D391B}" srcOrd="2" destOrd="0" presId="urn:microsoft.com/office/officeart/2011/layout/CircleProcess"/>
    <dgm:cxn modelId="{A8ADBADC-65F1-4704-A8C4-C9ABCC6AA5D9}" type="presParOf" srcId="{60B2ED26-285B-45E3-8BA7-77876D94B8A1}" destId="{10D9A95C-3B6A-46E2-A6AA-301C8D5CC073}" srcOrd="3" destOrd="0" presId="urn:microsoft.com/office/officeart/2011/layout/CircleProcess"/>
    <dgm:cxn modelId="{59C20A93-ACFA-4642-AF64-7C8B28670D9D}" type="presParOf" srcId="{10D9A95C-3B6A-46E2-A6AA-301C8D5CC073}" destId="{ECE860B6-FE53-4B7F-B13F-7BBB7B36119E}" srcOrd="0" destOrd="0" presId="urn:microsoft.com/office/officeart/2011/layout/CircleProcess"/>
    <dgm:cxn modelId="{4BCA6184-9A11-4485-B7D2-85BA1BAC1267}" type="presParOf" srcId="{60B2ED26-285B-45E3-8BA7-77876D94B8A1}" destId="{8D6A3023-A583-4F40-BA7C-1E31234007C1}" srcOrd="4" destOrd="0" presId="urn:microsoft.com/office/officeart/2011/layout/CircleProcess"/>
    <dgm:cxn modelId="{E2625CD1-481B-4FAC-9923-F37EAB1ADFFA}" type="presParOf" srcId="{8D6A3023-A583-4F40-BA7C-1E31234007C1}" destId="{EA13DE13-8FEB-4E92-AFA6-C479DEC7F555}" srcOrd="0" destOrd="0" presId="urn:microsoft.com/office/officeart/2011/layout/CircleProcess"/>
    <dgm:cxn modelId="{932E070D-622A-4A22-854A-EA1A3DFDCFF4}" type="presParOf" srcId="{60B2ED26-285B-45E3-8BA7-77876D94B8A1}" destId="{BE385704-047A-4120-A7E3-1A9405C03852}" srcOrd="5" destOrd="0" presId="urn:microsoft.com/office/officeart/2011/layout/CircleProcess"/>
    <dgm:cxn modelId="{1CE8B209-FB36-4F35-823C-0D9D9556FF0F}" type="presParOf" srcId="{60B2ED26-285B-45E3-8BA7-77876D94B8A1}" destId="{71112E82-CAAE-4823-A1FC-6286AA9A8ECF}" srcOrd="6" destOrd="0" presId="urn:microsoft.com/office/officeart/2011/layout/CircleProcess"/>
    <dgm:cxn modelId="{C63890D1-933C-4236-856B-31BF30DC6C1B}" type="presParOf" srcId="{71112E82-CAAE-4823-A1FC-6286AA9A8ECF}" destId="{4FAD3C09-3FA5-4A7A-9212-FF2E45665C32}" srcOrd="0" destOrd="0" presId="urn:microsoft.com/office/officeart/2011/layout/CircleProcess"/>
    <dgm:cxn modelId="{B68FDD5C-C666-4616-A73D-7DCC5D783B8D}" type="presParOf" srcId="{60B2ED26-285B-45E3-8BA7-77876D94B8A1}" destId="{1142D768-4830-4F77-9C32-FAD9924F10FA}" srcOrd="7" destOrd="0" presId="urn:microsoft.com/office/officeart/2011/layout/CircleProcess"/>
    <dgm:cxn modelId="{4B2F0857-D1E1-4BF4-B5DE-F4BF453BE99A}" type="presParOf" srcId="{1142D768-4830-4F77-9C32-FAD9924F10FA}" destId="{099FAEC9-EC22-4A5B-B051-529A4C0B2822}" srcOrd="0" destOrd="0" presId="urn:microsoft.com/office/officeart/2011/layout/CircleProcess"/>
    <dgm:cxn modelId="{B49EF4DA-CAC4-45BE-87D3-5235849883D1}" type="presParOf" srcId="{60B2ED26-285B-45E3-8BA7-77876D94B8A1}" destId="{D934593E-3B64-403C-8D47-8E601B8AD465}" srcOrd="8" destOrd="0" presId="urn:microsoft.com/office/officeart/2011/layout/CircleProcess"/>
    <dgm:cxn modelId="{F856CC24-065C-4DEE-BF7F-BF63AE8ECB43}" type="presParOf" srcId="{60B2ED26-285B-45E3-8BA7-77876D94B8A1}" destId="{8CA51BDB-2466-4774-996A-5F936D39D59E}" srcOrd="9" destOrd="0" presId="urn:microsoft.com/office/officeart/2011/layout/CircleProcess"/>
    <dgm:cxn modelId="{D29AE5CA-DE6A-4CE2-BF83-E86C52A96BF5}" type="presParOf" srcId="{8CA51BDB-2466-4774-996A-5F936D39D59E}" destId="{7DBD9E5C-7581-4A3E-94EF-FBE53EACBCC4}" srcOrd="0" destOrd="0" presId="urn:microsoft.com/office/officeart/2011/layout/CircleProcess"/>
    <dgm:cxn modelId="{D9F90B05-FA33-4A7B-9A6C-45EFD5F7F659}" type="presParOf" srcId="{60B2ED26-285B-45E3-8BA7-77876D94B8A1}" destId="{6AF59B4D-3B3E-4686-8842-7A8E5E5E2BCF}" srcOrd="10" destOrd="0" presId="urn:microsoft.com/office/officeart/2011/layout/CircleProcess"/>
    <dgm:cxn modelId="{85701915-798E-4115-B01A-70A61A9109C3}" type="presParOf" srcId="{6AF59B4D-3B3E-4686-8842-7A8E5E5E2BCF}" destId="{404D31C6-EB84-4653-BA96-01BB05435CBE}" srcOrd="0" destOrd="0" presId="urn:microsoft.com/office/officeart/2011/layout/CircleProcess"/>
    <dgm:cxn modelId="{74F7BE4B-CEF5-4A93-826A-4D01916434DE}" type="presParOf" srcId="{60B2ED26-285B-45E3-8BA7-77876D94B8A1}" destId="{4CB40F17-7CCE-4B48-A69B-839D53068894}" srcOrd="11" destOrd="0" presId="urn:microsoft.com/office/officeart/2011/layout/CircleProcess"/>
  </dgm:cxnLst>
  <dgm:bg>
    <a:noFill/>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53FDD-E28D-48E6-A5A9-135E01156849}">
      <dsp:nvSpPr>
        <dsp:cNvPr id="0" name=""/>
        <dsp:cNvSpPr/>
      </dsp:nvSpPr>
      <dsp:spPr>
        <a:xfrm rot="5400000">
          <a:off x="774719" y="466397"/>
          <a:ext cx="412488" cy="469603"/>
        </a:xfrm>
        <a:prstGeom prst="bentUpArrow">
          <a:avLst>
            <a:gd name="adj1" fmla="val 32840"/>
            <a:gd name="adj2" fmla="val 25000"/>
            <a:gd name="adj3" fmla="val 35780"/>
          </a:avLst>
        </a:prstGeom>
        <a:solidFill>
          <a:srgbClr val="65646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E24F4B81-8513-485F-92E8-A66CF73A8AB3}">
      <dsp:nvSpPr>
        <dsp:cNvPr id="0" name=""/>
        <dsp:cNvSpPr/>
      </dsp:nvSpPr>
      <dsp:spPr>
        <a:xfrm>
          <a:off x="665435" y="9145"/>
          <a:ext cx="694387" cy="486048"/>
        </a:xfrm>
        <a:prstGeom prst="roundRect">
          <a:avLst>
            <a:gd name="adj" fmla="val 16670"/>
          </a:avLst>
        </a:prstGeom>
        <a:solidFill>
          <a:schemeClr val="bg1"/>
        </a:solidFill>
        <a:ln w="12700" cap="flat" cmpd="sng" algn="ctr">
          <a:solidFill>
            <a:srgbClr val="3399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3399FF"/>
              </a:solidFill>
              <a:latin typeface="Century Gothic" panose="020B0502020202020204" pitchFamily="34" charset="0"/>
              <a:ea typeface="+mn-ea"/>
              <a:cs typeface="+mn-cs"/>
            </a:rPr>
            <a:t>FY 23</a:t>
          </a:r>
        </a:p>
      </dsp:txBody>
      <dsp:txXfrm>
        <a:off x="689166" y="32876"/>
        <a:ext cx="646925" cy="438586"/>
      </dsp:txXfrm>
    </dsp:sp>
    <dsp:sp modelId="{18D151DF-6429-456C-A0EA-AA356CD13548}">
      <dsp:nvSpPr>
        <dsp:cNvPr id="0" name=""/>
        <dsp:cNvSpPr/>
      </dsp:nvSpPr>
      <dsp:spPr>
        <a:xfrm>
          <a:off x="1383809" y="67235"/>
          <a:ext cx="1333357" cy="39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None/>
          </a:pPr>
          <a:r>
            <a:rPr lang="en-US" sz="1000" kern="1200" dirty="0">
              <a:solidFill>
                <a:srgbClr val="656467"/>
              </a:solidFill>
              <a:latin typeface="Century Gothic" panose="020B0502020202020204" pitchFamily="34" charset="0"/>
              <a:ea typeface="+mn-ea"/>
              <a:cs typeface="+mn-cs"/>
            </a:rPr>
            <a:t>$ 58,623</a:t>
          </a:r>
        </a:p>
      </dsp:txBody>
      <dsp:txXfrm>
        <a:off x="1383809" y="67235"/>
        <a:ext cx="1333357" cy="392845"/>
      </dsp:txXfrm>
    </dsp:sp>
    <dsp:sp modelId="{6170E206-2944-42C0-9BEF-D557E7CCA334}">
      <dsp:nvSpPr>
        <dsp:cNvPr id="0" name=""/>
        <dsp:cNvSpPr/>
      </dsp:nvSpPr>
      <dsp:spPr>
        <a:xfrm rot="5400000">
          <a:off x="1549239" y="1012390"/>
          <a:ext cx="412488" cy="469603"/>
        </a:xfrm>
        <a:prstGeom prst="bentUpArrow">
          <a:avLst>
            <a:gd name="adj1" fmla="val 32840"/>
            <a:gd name="adj2" fmla="val 25000"/>
            <a:gd name="adj3" fmla="val 35780"/>
          </a:avLst>
        </a:prstGeom>
        <a:solidFill>
          <a:srgbClr val="65646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5A6B253-D902-4F25-9373-D7E10133C683}">
      <dsp:nvSpPr>
        <dsp:cNvPr id="0" name=""/>
        <dsp:cNvSpPr/>
      </dsp:nvSpPr>
      <dsp:spPr>
        <a:xfrm>
          <a:off x="1439954" y="555138"/>
          <a:ext cx="694387" cy="486048"/>
        </a:xfrm>
        <a:prstGeom prst="roundRect">
          <a:avLst>
            <a:gd name="adj" fmla="val 16670"/>
          </a:avLst>
        </a:prstGeom>
        <a:solidFill>
          <a:schemeClr val="bg1"/>
        </a:solidFill>
        <a:ln w="12700" cap="flat" cmpd="sng" algn="ctr">
          <a:solidFill>
            <a:srgbClr val="3399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rgbClr val="3399FF"/>
              </a:solidFill>
              <a:latin typeface="Century Gothic" panose="020B0502020202020204" pitchFamily="34" charset="0"/>
              <a:ea typeface="+mn-ea"/>
              <a:cs typeface="+mn-cs"/>
            </a:rPr>
            <a:t>FY 22</a:t>
          </a:r>
        </a:p>
      </dsp:txBody>
      <dsp:txXfrm>
        <a:off x="1463685" y="578869"/>
        <a:ext cx="646925" cy="438586"/>
      </dsp:txXfrm>
    </dsp:sp>
    <dsp:sp modelId="{85831F41-DAD8-47A9-AAAC-FFBAC7C38835}">
      <dsp:nvSpPr>
        <dsp:cNvPr id="0" name=""/>
        <dsp:cNvSpPr/>
      </dsp:nvSpPr>
      <dsp:spPr>
        <a:xfrm>
          <a:off x="2153023" y="593162"/>
          <a:ext cx="1705914" cy="39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None/>
          </a:pPr>
          <a:r>
            <a:rPr lang="en-US" sz="1000" kern="1200" dirty="0">
              <a:solidFill>
                <a:srgbClr val="656467"/>
              </a:solidFill>
              <a:latin typeface="Century Gothic" panose="020B0502020202020204" pitchFamily="34" charset="0"/>
              <a:ea typeface="+mn-ea"/>
              <a:cs typeface="+mn-cs"/>
            </a:rPr>
            <a:t>$ 22,873</a:t>
          </a:r>
        </a:p>
      </dsp:txBody>
      <dsp:txXfrm>
        <a:off x="2153023" y="593162"/>
        <a:ext cx="1705914" cy="392845"/>
      </dsp:txXfrm>
    </dsp:sp>
    <dsp:sp modelId="{1DB750F3-CFCB-4020-9B14-5E4A573B9477}">
      <dsp:nvSpPr>
        <dsp:cNvPr id="0" name=""/>
        <dsp:cNvSpPr/>
      </dsp:nvSpPr>
      <dsp:spPr>
        <a:xfrm>
          <a:off x="2214473" y="1101131"/>
          <a:ext cx="694387" cy="486048"/>
        </a:xfrm>
        <a:prstGeom prst="roundRect">
          <a:avLst>
            <a:gd name="adj" fmla="val 16670"/>
          </a:avLst>
        </a:prstGeom>
        <a:solidFill>
          <a:schemeClr val="bg1"/>
        </a:solidFill>
        <a:ln w="12700" cap="flat" cmpd="sng" algn="ctr">
          <a:solidFill>
            <a:srgbClr val="3399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rgbClr val="3399FF"/>
              </a:solidFill>
              <a:latin typeface="Century Gothic" panose="020B0502020202020204" pitchFamily="34" charset="0"/>
              <a:ea typeface="+mn-ea"/>
              <a:cs typeface="+mn-cs"/>
            </a:rPr>
            <a:t>FY 21</a:t>
          </a:r>
        </a:p>
      </dsp:txBody>
      <dsp:txXfrm>
        <a:off x="2238204" y="1124862"/>
        <a:ext cx="646925" cy="438586"/>
      </dsp:txXfrm>
    </dsp:sp>
    <dsp:sp modelId="{A14EA3D6-9DB4-4D77-B31F-391EB65D943C}">
      <dsp:nvSpPr>
        <dsp:cNvPr id="0" name=""/>
        <dsp:cNvSpPr/>
      </dsp:nvSpPr>
      <dsp:spPr>
        <a:xfrm>
          <a:off x="2938750" y="1164179"/>
          <a:ext cx="1776123" cy="39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None/>
          </a:pPr>
          <a:r>
            <a:rPr lang="en-US" sz="1000" kern="1200" dirty="0">
              <a:solidFill>
                <a:srgbClr val="656467"/>
              </a:solidFill>
              <a:latin typeface="Century Gothic" panose="020B0502020202020204" pitchFamily="34" charset="0"/>
              <a:ea typeface="+mn-ea"/>
              <a:cs typeface="+mn-cs"/>
            </a:rPr>
            <a:t>$ 74,707</a:t>
          </a:r>
        </a:p>
      </dsp:txBody>
      <dsp:txXfrm>
        <a:off x="2938750" y="1164179"/>
        <a:ext cx="1776123" cy="392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53FDD-E28D-48E6-A5A9-135E01156849}">
      <dsp:nvSpPr>
        <dsp:cNvPr id="0" name=""/>
        <dsp:cNvSpPr/>
      </dsp:nvSpPr>
      <dsp:spPr>
        <a:xfrm rot="5400000">
          <a:off x="774719" y="466397"/>
          <a:ext cx="412488" cy="469603"/>
        </a:xfrm>
        <a:prstGeom prst="bentUpArrow">
          <a:avLst>
            <a:gd name="adj1" fmla="val 32840"/>
            <a:gd name="adj2" fmla="val 25000"/>
            <a:gd name="adj3" fmla="val 35780"/>
          </a:avLst>
        </a:prstGeom>
        <a:solidFill>
          <a:srgbClr val="65646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E24F4B81-8513-485F-92E8-A66CF73A8AB3}">
      <dsp:nvSpPr>
        <dsp:cNvPr id="0" name=""/>
        <dsp:cNvSpPr/>
      </dsp:nvSpPr>
      <dsp:spPr>
        <a:xfrm>
          <a:off x="665435" y="9145"/>
          <a:ext cx="694387" cy="486048"/>
        </a:xfrm>
        <a:prstGeom prst="roundRect">
          <a:avLst>
            <a:gd name="adj" fmla="val 16670"/>
          </a:avLst>
        </a:prstGeom>
        <a:solidFill>
          <a:schemeClr val="bg1"/>
        </a:solidFill>
        <a:ln w="12700" cap="flat" cmpd="sng" algn="ctr">
          <a:solidFill>
            <a:srgbClr val="3399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3399FF"/>
              </a:solidFill>
              <a:latin typeface="Century Gothic" panose="020B0502020202020204" pitchFamily="34" charset="0"/>
              <a:ea typeface="+mn-ea"/>
              <a:cs typeface="+mn-cs"/>
            </a:rPr>
            <a:t>FY 23</a:t>
          </a:r>
        </a:p>
      </dsp:txBody>
      <dsp:txXfrm>
        <a:off x="689166" y="32876"/>
        <a:ext cx="646925" cy="438586"/>
      </dsp:txXfrm>
    </dsp:sp>
    <dsp:sp modelId="{18D151DF-6429-456C-A0EA-AA356CD13548}">
      <dsp:nvSpPr>
        <dsp:cNvPr id="0" name=""/>
        <dsp:cNvSpPr/>
      </dsp:nvSpPr>
      <dsp:spPr>
        <a:xfrm>
          <a:off x="1383809" y="67235"/>
          <a:ext cx="1333357" cy="39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None/>
          </a:pPr>
          <a:r>
            <a:rPr lang="en-US" sz="1000" kern="1200" dirty="0">
              <a:solidFill>
                <a:srgbClr val="656467"/>
              </a:solidFill>
              <a:latin typeface="Century Gothic" panose="020B0502020202020204" pitchFamily="34" charset="0"/>
              <a:ea typeface="+mn-ea"/>
              <a:cs typeface="+mn-cs"/>
            </a:rPr>
            <a:t>$ 462,690</a:t>
          </a:r>
        </a:p>
      </dsp:txBody>
      <dsp:txXfrm>
        <a:off x="1383809" y="67235"/>
        <a:ext cx="1333357" cy="392845"/>
      </dsp:txXfrm>
    </dsp:sp>
    <dsp:sp modelId="{6170E206-2944-42C0-9BEF-D557E7CCA334}">
      <dsp:nvSpPr>
        <dsp:cNvPr id="0" name=""/>
        <dsp:cNvSpPr/>
      </dsp:nvSpPr>
      <dsp:spPr>
        <a:xfrm rot="5400000">
          <a:off x="1549239" y="1012390"/>
          <a:ext cx="412488" cy="469603"/>
        </a:xfrm>
        <a:prstGeom prst="bentUpArrow">
          <a:avLst>
            <a:gd name="adj1" fmla="val 32840"/>
            <a:gd name="adj2" fmla="val 25000"/>
            <a:gd name="adj3" fmla="val 35780"/>
          </a:avLst>
        </a:prstGeom>
        <a:solidFill>
          <a:srgbClr val="65646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5A6B253-D902-4F25-9373-D7E10133C683}">
      <dsp:nvSpPr>
        <dsp:cNvPr id="0" name=""/>
        <dsp:cNvSpPr/>
      </dsp:nvSpPr>
      <dsp:spPr>
        <a:xfrm>
          <a:off x="1439954" y="555138"/>
          <a:ext cx="694387" cy="486048"/>
        </a:xfrm>
        <a:prstGeom prst="roundRect">
          <a:avLst>
            <a:gd name="adj" fmla="val 16670"/>
          </a:avLst>
        </a:prstGeom>
        <a:solidFill>
          <a:schemeClr val="bg1"/>
        </a:solidFill>
        <a:ln w="12700" cap="flat" cmpd="sng" algn="ctr">
          <a:solidFill>
            <a:srgbClr val="3399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rgbClr val="3399FF"/>
              </a:solidFill>
              <a:latin typeface="Century Gothic" panose="020B0502020202020204" pitchFamily="34" charset="0"/>
              <a:ea typeface="+mn-ea"/>
              <a:cs typeface="+mn-cs"/>
            </a:rPr>
            <a:t>FY 22</a:t>
          </a:r>
        </a:p>
      </dsp:txBody>
      <dsp:txXfrm>
        <a:off x="1463685" y="578869"/>
        <a:ext cx="646925" cy="438586"/>
      </dsp:txXfrm>
    </dsp:sp>
    <dsp:sp modelId="{85831F41-DAD8-47A9-AAAC-FFBAC7C38835}">
      <dsp:nvSpPr>
        <dsp:cNvPr id="0" name=""/>
        <dsp:cNvSpPr/>
      </dsp:nvSpPr>
      <dsp:spPr>
        <a:xfrm>
          <a:off x="2153023" y="593162"/>
          <a:ext cx="1705914" cy="39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None/>
          </a:pPr>
          <a:r>
            <a:rPr lang="en-US" sz="1000" kern="1200" dirty="0">
              <a:solidFill>
                <a:srgbClr val="656467"/>
              </a:solidFill>
              <a:latin typeface="Century Gothic" panose="020B0502020202020204" pitchFamily="34" charset="0"/>
              <a:ea typeface="+mn-ea"/>
              <a:cs typeface="+mn-cs"/>
            </a:rPr>
            <a:t>$ 452,664</a:t>
          </a:r>
        </a:p>
      </dsp:txBody>
      <dsp:txXfrm>
        <a:off x="2153023" y="593162"/>
        <a:ext cx="1705914" cy="392845"/>
      </dsp:txXfrm>
    </dsp:sp>
    <dsp:sp modelId="{1DB750F3-CFCB-4020-9B14-5E4A573B9477}">
      <dsp:nvSpPr>
        <dsp:cNvPr id="0" name=""/>
        <dsp:cNvSpPr/>
      </dsp:nvSpPr>
      <dsp:spPr>
        <a:xfrm>
          <a:off x="2214473" y="1101131"/>
          <a:ext cx="694387" cy="486048"/>
        </a:xfrm>
        <a:prstGeom prst="roundRect">
          <a:avLst>
            <a:gd name="adj" fmla="val 16670"/>
          </a:avLst>
        </a:prstGeom>
        <a:solidFill>
          <a:schemeClr val="bg1"/>
        </a:solidFill>
        <a:ln w="12700" cap="flat" cmpd="sng" algn="ctr">
          <a:solidFill>
            <a:srgbClr val="3399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rgbClr val="3399FF"/>
              </a:solidFill>
              <a:latin typeface="Century Gothic" panose="020B0502020202020204" pitchFamily="34" charset="0"/>
              <a:ea typeface="+mn-ea"/>
              <a:cs typeface="+mn-cs"/>
            </a:rPr>
            <a:t>FY 21</a:t>
          </a:r>
        </a:p>
      </dsp:txBody>
      <dsp:txXfrm>
        <a:off x="2238204" y="1124862"/>
        <a:ext cx="646925" cy="438586"/>
      </dsp:txXfrm>
    </dsp:sp>
    <dsp:sp modelId="{A14EA3D6-9DB4-4D77-B31F-391EB65D943C}">
      <dsp:nvSpPr>
        <dsp:cNvPr id="0" name=""/>
        <dsp:cNvSpPr/>
      </dsp:nvSpPr>
      <dsp:spPr>
        <a:xfrm>
          <a:off x="2938750" y="1164179"/>
          <a:ext cx="1776123" cy="39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None/>
          </a:pPr>
          <a:r>
            <a:rPr lang="en-US" sz="1000" kern="1200" dirty="0">
              <a:solidFill>
                <a:srgbClr val="656467"/>
              </a:solidFill>
              <a:latin typeface="Century Gothic" panose="020B0502020202020204" pitchFamily="34" charset="0"/>
              <a:ea typeface="+mn-ea"/>
              <a:cs typeface="+mn-cs"/>
            </a:rPr>
            <a:t>$ 319,394</a:t>
          </a:r>
        </a:p>
      </dsp:txBody>
      <dsp:txXfrm>
        <a:off x="2938750" y="1164179"/>
        <a:ext cx="1776123" cy="3928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53FDD-E28D-48E6-A5A9-135E01156849}">
      <dsp:nvSpPr>
        <dsp:cNvPr id="0" name=""/>
        <dsp:cNvSpPr/>
      </dsp:nvSpPr>
      <dsp:spPr>
        <a:xfrm rot="5400000">
          <a:off x="774719" y="466397"/>
          <a:ext cx="412488" cy="469603"/>
        </a:xfrm>
        <a:prstGeom prst="bentUpArrow">
          <a:avLst>
            <a:gd name="adj1" fmla="val 32840"/>
            <a:gd name="adj2" fmla="val 25000"/>
            <a:gd name="adj3" fmla="val 35780"/>
          </a:avLst>
        </a:prstGeom>
        <a:solidFill>
          <a:srgbClr val="65646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E24F4B81-8513-485F-92E8-A66CF73A8AB3}">
      <dsp:nvSpPr>
        <dsp:cNvPr id="0" name=""/>
        <dsp:cNvSpPr/>
      </dsp:nvSpPr>
      <dsp:spPr>
        <a:xfrm>
          <a:off x="665435" y="9145"/>
          <a:ext cx="694387" cy="486048"/>
        </a:xfrm>
        <a:prstGeom prst="roundRect">
          <a:avLst>
            <a:gd name="adj" fmla="val 16670"/>
          </a:avLst>
        </a:prstGeom>
        <a:solidFill>
          <a:schemeClr val="bg1"/>
        </a:solidFill>
        <a:ln w="12700" cap="flat" cmpd="sng" algn="ctr">
          <a:solidFill>
            <a:srgbClr val="F3722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F37225"/>
              </a:solidFill>
              <a:latin typeface="Century Gothic" panose="020B0502020202020204" pitchFamily="34" charset="0"/>
              <a:ea typeface="+mn-ea"/>
              <a:cs typeface="+mn-cs"/>
            </a:rPr>
            <a:t>FY 23</a:t>
          </a:r>
        </a:p>
      </dsp:txBody>
      <dsp:txXfrm>
        <a:off x="689166" y="32876"/>
        <a:ext cx="646925" cy="438586"/>
      </dsp:txXfrm>
    </dsp:sp>
    <dsp:sp modelId="{18D151DF-6429-456C-A0EA-AA356CD13548}">
      <dsp:nvSpPr>
        <dsp:cNvPr id="0" name=""/>
        <dsp:cNvSpPr/>
      </dsp:nvSpPr>
      <dsp:spPr>
        <a:xfrm>
          <a:off x="1383809" y="67235"/>
          <a:ext cx="1333357" cy="39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None/>
          </a:pPr>
          <a:r>
            <a:rPr lang="en-US" sz="1000" kern="1200" dirty="0">
              <a:solidFill>
                <a:srgbClr val="656467"/>
              </a:solidFill>
              <a:latin typeface="Century Gothic" panose="020B0502020202020204" pitchFamily="34" charset="0"/>
              <a:ea typeface="+mn-ea"/>
              <a:cs typeface="+mn-cs"/>
            </a:rPr>
            <a:t>$ 247,831</a:t>
          </a:r>
        </a:p>
      </dsp:txBody>
      <dsp:txXfrm>
        <a:off x="1383809" y="67235"/>
        <a:ext cx="1333357" cy="392845"/>
      </dsp:txXfrm>
    </dsp:sp>
    <dsp:sp modelId="{6170E206-2944-42C0-9BEF-D557E7CCA334}">
      <dsp:nvSpPr>
        <dsp:cNvPr id="0" name=""/>
        <dsp:cNvSpPr/>
      </dsp:nvSpPr>
      <dsp:spPr>
        <a:xfrm rot="5400000">
          <a:off x="1549239" y="1012390"/>
          <a:ext cx="412488" cy="469603"/>
        </a:xfrm>
        <a:prstGeom prst="bentUpArrow">
          <a:avLst>
            <a:gd name="adj1" fmla="val 32840"/>
            <a:gd name="adj2" fmla="val 25000"/>
            <a:gd name="adj3" fmla="val 35780"/>
          </a:avLst>
        </a:prstGeom>
        <a:solidFill>
          <a:srgbClr val="65646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5A6B253-D902-4F25-9373-D7E10133C683}">
      <dsp:nvSpPr>
        <dsp:cNvPr id="0" name=""/>
        <dsp:cNvSpPr/>
      </dsp:nvSpPr>
      <dsp:spPr>
        <a:xfrm>
          <a:off x="1439954" y="555138"/>
          <a:ext cx="694387" cy="486048"/>
        </a:xfrm>
        <a:prstGeom prst="roundRect">
          <a:avLst>
            <a:gd name="adj" fmla="val 16670"/>
          </a:avLst>
        </a:prstGeom>
        <a:solidFill>
          <a:schemeClr val="bg1"/>
        </a:solidFill>
        <a:ln w="12700" cap="flat" cmpd="sng" algn="ctr">
          <a:solidFill>
            <a:srgbClr val="F3722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rgbClr val="F37225"/>
              </a:solidFill>
              <a:latin typeface="Century Gothic" panose="020B0502020202020204" pitchFamily="34" charset="0"/>
              <a:ea typeface="+mn-ea"/>
              <a:cs typeface="+mn-cs"/>
            </a:rPr>
            <a:t>FY 22</a:t>
          </a:r>
        </a:p>
      </dsp:txBody>
      <dsp:txXfrm>
        <a:off x="1463685" y="578869"/>
        <a:ext cx="646925" cy="438586"/>
      </dsp:txXfrm>
    </dsp:sp>
    <dsp:sp modelId="{85831F41-DAD8-47A9-AAAC-FFBAC7C38835}">
      <dsp:nvSpPr>
        <dsp:cNvPr id="0" name=""/>
        <dsp:cNvSpPr/>
      </dsp:nvSpPr>
      <dsp:spPr>
        <a:xfrm>
          <a:off x="2153023" y="593162"/>
          <a:ext cx="1705914" cy="39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None/>
          </a:pPr>
          <a:r>
            <a:rPr lang="en-US" sz="1000" kern="1200" dirty="0">
              <a:solidFill>
                <a:srgbClr val="656467"/>
              </a:solidFill>
              <a:latin typeface="Century Gothic" panose="020B0502020202020204" pitchFamily="34" charset="0"/>
              <a:ea typeface="+mn-ea"/>
              <a:cs typeface="+mn-cs"/>
            </a:rPr>
            <a:t>$ 35,607</a:t>
          </a:r>
        </a:p>
      </dsp:txBody>
      <dsp:txXfrm>
        <a:off x="2153023" y="593162"/>
        <a:ext cx="1705914" cy="392845"/>
      </dsp:txXfrm>
    </dsp:sp>
    <dsp:sp modelId="{1DB750F3-CFCB-4020-9B14-5E4A573B9477}">
      <dsp:nvSpPr>
        <dsp:cNvPr id="0" name=""/>
        <dsp:cNvSpPr/>
      </dsp:nvSpPr>
      <dsp:spPr>
        <a:xfrm>
          <a:off x="2214473" y="1101131"/>
          <a:ext cx="694387" cy="486048"/>
        </a:xfrm>
        <a:prstGeom prst="roundRect">
          <a:avLst>
            <a:gd name="adj" fmla="val 16670"/>
          </a:avLst>
        </a:prstGeom>
        <a:solidFill>
          <a:schemeClr val="bg1"/>
        </a:solidFill>
        <a:ln w="12700" cap="flat" cmpd="sng" algn="ctr">
          <a:solidFill>
            <a:srgbClr val="F3722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rgbClr val="F37225"/>
              </a:solidFill>
              <a:latin typeface="Century Gothic" panose="020B0502020202020204" pitchFamily="34" charset="0"/>
              <a:ea typeface="+mn-ea"/>
              <a:cs typeface="+mn-cs"/>
            </a:rPr>
            <a:t>FY 21</a:t>
          </a:r>
        </a:p>
      </dsp:txBody>
      <dsp:txXfrm>
        <a:off x="2238204" y="1124862"/>
        <a:ext cx="646925" cy="438586"/>
      </dsp:txXfrm>
    </dsp:sp>
    <dsp:sp modelId="{A14EA3D6-9DB4-4D77-B31F-391EB65D943C}">
      <dsp:nvSpPr>
        <dsp:cNvPr id="0" name=""/>
        <dsp:cNvSpPr/>
      </dsp:nvSpPr>
      <dsp:spPr>
        <a:xfrm>
          <a:off x="2938750" y="1164179"/>
          <a:ext cx="1776123" cy="39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None/>
          </a:pPr>
          <a:r>
            <a:rPr lang="en-US" sz="1000" kern="1200" dirty="0">
              <a:solidFill>
                <a:srgbClr val="656467"/>
              </a:solidFill>
              <a:latin typeface="Century Gothic" panose="020B0502020202020204" pitchFamily="34" charset="0"/>
              <a:ea typeface="+mn-ea"/>
              <a:cs typeface="+mn-cs"/>
            </a:rPr>
            <a:t>$ 19,955</a:t>
          </a:r>
        </a:p>
      </dsp:txBody>
      <dsp:txXfrm>
        <a:off x="2938750" y="1164179"/>
        <a:ext cx="1776123" cy="3928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53FDD-E28D-48E6-A5A9-135E01156849}">
      <dsp:nvSpPr>
        <dsp:cNvPr id="0" name=""/>
        <dsp:cNvSpPr/>
      </dsp:nvSpPr>
      <dsp:spPr>
        <a:xfrm rot="5400000">
          <a:off x="774719" y="466397"/>
          <a:ext cx="412488" cy="469603"/>
        </a:xfrm>
        <a:prstGeom prst="bentUpArrow">
          <a:avLst>
            <a:gd name="adj1" fmla="val 32840"/>
            <a:gd name="adj2" fmla="val 25000"/>
            <a:gd name="adj3" fmla="val 35780"/>
          </a:avLst>
        </a:prstGeom>
        <a:solidFill>
          <a:srgbClr val="65646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E24F4B81-8513-485F-92E8-A66CF73A8AB3}">
      <dsp:nvSpPr>
        <dsp:cNvPr id="0" name=""/>
        <dsp:cNvSpPr/>
      </dsp:nvSpPr>
      <dsp:spPr>
        <a:xfrm>
          <a:off x="665435" y="9145"/>
          <a:ext cx="694387" cy="486048"/>
        </a:xfrm>
        <a:prstGeom prst="roundRect">
          <a:avLst>
            <a:gd name="adj" fmla="val 16670"/>
          </a:avLst>
        </a:prstGeom>
        <a:solidFill>
          <a:schemeClr val="bg1"/>
        </a:solidFill>
        <a:ln w="12700" cap="flat" cmpd="sng" algn="ctr">
          <a:solidFill>
            <a:srgbClr val="F3722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F37225"/>
              </a:solidFill>
              <a:latin typeface="Century Gothic" panose="020B0502020202020204" pitchFamily="34" charset="0"/>
              <a:ea typeface="+mn-ea"/>
              <a:cs typeface="+mn-cs"/>
            </a:rPr>
            <a:t>FY 23</a:t>
          </a:r>
        </a:p>
      </dsp:txBody>
      <dsp:txXfrm>
        <a:off x="689166" y="32876"/>
        <a:ext cx="646925" cy="438586"/>
      </dsp:txXfrm>
    </dsp:sp>
    <dsp:sp modelId="{18D151DF-6429-456C-A0EA-AA356CD13548}">
      <dsp:nvSpPr>
        <dsp:cNvPr id="0" name=""/>
        <dsp:cNvSpPr/>
      </dsp:nvSpPr>
      <dsp:spPr>
        <a:xfrm>
          <a:off x="1383809" y="67235"/>
          <a:ext cx="1333357" cy="39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None/>
          </a:pPr>
          <a:r>
            <a:rPr lang="en-US" sz="1000" kern="1200" dirty="0">
              <a:solidFill>
                <a:srgbClr val="656467"/>
              </a:solidFill>
              <a:latin typeface="Century Gothic" panose="020B0502020202020204" pitchFamily="34" charset="0"/>
              <a:ea typeface="+mn-ea"/>
              <a:cs typeface="+mn-cs"/>
            </a:rPr>
            <a:t>$ 40,344</a:t>
          </a:r>
        </a:p>
      </dsp:txBody>
      <dsp:txXfrm>
        <a:off x="1383809" y="67235"/>
        <a:ext cx="1333357" cy="392845"/>
      </dsp:txXfrm>
    </dsp:sp>
    <dsp:sp modelId="{6170E206-2944-42C0-9BEF-D557E7CCA334}">
      <dsp:nvSpPr>
        <dsp:cNvPr id="0" name=""/>
        <dsp:cNvSpPr/>
      </dsp:nvSpPr>
      <dsp:spPr>
        <a:xfrm rot="5400000">
          <a:off x="1549239" y="1012390"/>
          <a:ext cx="412488" cy="469603"/>
        </a:xfrm>
        <a:prstGeom prst="bentUpArrow">
          <a:avLst>
            <a:gd name="adj1" fmla="val 32840"/>
            <a:gd name="adj2" fmla="val 25000"/>
            <a:gd name="adj3" fmla="val 35780"/>
          </a:avLst>
        </a:prstGeom>
        <a:solidFill>
          <a:srgbClr val="656467"/>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5A6B253-D902-4F25-9373-D7E10133C683}">
      <dsp:nvSpPr>
        <dsp:cNvPr id="0" name=""/>
        <dsp:cNvSpPr/>
      </dsp:nvSpPr>
      <dsp:spPr>
        <a:xfrm>
          <a:off x="1439954" y="555138"/>
          <a:ext cx="694387" cy="486048"/>
        </a:xfrm>
        <a:prstGeom prst="roundRect">
          <a:avLst>
            <a:gd name="adj" fmla="val 16670"/>
          </a:avLst>
        </a:prstGeom>
        <a:solidFill>
          <a:schemeClr val="bg1"/>
        </a:solidFill>
        <a:ln w="12700" cap="flat" cmpd="sng" algn="ctr">
          <a:solidFill>
            <a:srgbClr val="F3722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rgbClr val="F37225"/>
              </a:solidFill>
              <a:latin typeface="Century Gothic" panose="020B0502020202020204" pitchFamily="34" charset="0"/>
              <a:ea typeface="+mn-ea"/>
              <a:cs typeface="+mn-cs"/>
            </a:rPr>
            <a:t>FY 22</a:t>
          </a:r>
        </a:p>
      </dsp:txBody>
      <dsp:txXfrm>
        <a:off x="1463685" y="578869"/>
        <a:ext cx="646925" cy="438586"/>
      </dsp:txXfrm>
    </dsp:sp>
    <dsp:sp modelId="{85831F41-DAD8-47A9-AAAC-FFBAC7C38835}">
      <dsp:nvSpPr>
        <dsp:cNvPr id="0" name=""/>
        <dsp:cNvSpPr/>
      </dsp:nvSpPr>
      <dsp:spPr>
        <a:xfrm>
          <a:off x="2153023" y="593162"/>
          <a:ext cx="1705914" cy="39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None/>
          </a:pPr>
          <a:r>
            <a:rPr lang="en-US" sz="1000" kern="1200" dirty="0">
              <a:solidFill>
                <a:srgbClr val="656467"/>
              </a:solidFill>
              <a:latin typeface="Century Gothic" panose="020B0502020202020204" pitchFamily="34" charset="0"/>
              <a:ea typeface="+mn-ea"/>
              <a:cs typeface="+mn-cs"/>
            </a:rPr>
            <a:t>$ 26,173</a:t>
          </a:r>
        </a:p>
      </dsp:txBody>
      <dsp:txXfrm>
        <a:off x="2153023" y="593162"/>
        <a:ext cx="1705914" cy="392845"/>
      </dsp:txXfrm>
    </dsp:sp>
    <dsp:sp modelId="{1DB750F3-CFCB-4020-9B14-5E4A573B9477}">
      <dsp:nvSpPr>
        <dsp:cNvPr id="0" name=""/>
        <dsp:cNvSpPr/>
      </dsp:nvSpPr>
      <dsp:spPr>
        <a:xfrm>
          <a:off x="2214473" y="1101131"/>
          <a:ext cx="694387" cy="486048"/>
        </a:xfrm>
        <a:prstGeom prst="roundRect">
          <a:avLst>
            <a:gd name="adj" fmla="val 16670"/>
          </a:avLst>
        </a:prstGeom>
        <a:solidFill>
          <a:schemeClr val="bg1"/>
        </a:solidFill>
        <a:ln w="12700" cap="flat" cmpd="sng" algn="ctr">
          <a:solidFill>
            <a:srgbClr val="F3722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rgbClr val="F37225"/>
              </a:solidFill>
              <a:latin typeface="Century Gothic" panose="020B0502020202020204" pitchFamily="34" charset="0"/>
              <a:ea typeface="+mn-ea"/>
              <a:cs typeface="+mn-cs"/>
            </a:rPr>
            <a:t>FY 21</a:t>
          </a:r>
        </a:p>
      </dsp:txBody>
      <dsp:txXfrm>
        <a:off x="2238204" y="1124862"/>
        <a:ext cx="646925" cy="438586"/>
      </dsp:txXfrm>
    </dsp:sp>
    <dsp:sp modelId="{A14EA3D6-9DB4-4D77-B31F-391EB65D943C}">
      <dsp:nvSpPr>
        <dsp:cNvPr id="0" name=""/>
        <dsp:cNvSpPr/>
      </dsp:nvSpPr>
      <dsp:spPr>
        <a:xfrm>
          <a:off x="2938750" y="1164179"/>
          <a:ext cx="1776123" cy="39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None/>
          </a:pPr>
          <a:r>
            <a:rPr lang="en-US" sz="1000" kern="1200" dirty="0">
              <a:solidFill>
                <a:srgbClr val="656467"/>
              </a:solidFill>
              <a:latin typeface="Century Gothic" panose="020B0502020202020204" pitchFamily="34" charset="0"/>
              <a:ea typeface="+mn-ea"/>
              <a:cs typeface="+mn-cs"/>
            </a:rPr>
            <a:t>$ 23,103</a:t>
          </a:r>
        </a:p>
      </dsp:txBody>
      <dsp:txXfrm>
        <a:off x="2938750" y="1164179"/>
        <a:ext cx="1776123" cy="3928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B8712-5BA8-47B0-A331-F2516DC5DF1D}">
      <dsp:nvSpPr>
        <dsp:cNvPr id="0" name=""/>
        <dsp:cNvSpPr/>
      </dsp:nvSpPr>
      <dsp:spPr>
        <a:xfrm>
          <a:off x="2739638" y="461835"/>
          <a:ext cx="1165622" cy="1098600"/>
        </a:xfrm>
        <a:prstGeom prst="ellipse">
          <a:avLst/>
        </a:prstGeom>
        <a:solidFill>
          <a:srgbClr val="FFFFFF"/>
        </a:solidFill>
        <a:ln w="635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E50BAD4-726F-47C7-9B74-EDD514324587}">
      <dsp:nvSpPr>
        <dsp:cNvPr id="0" name=""/>
        <dsp:cNvSpPr/>
      </dsp:nvSpPr>
      <dsp:spPr>
        <a:xfrm>
          <a:off x="2687260" y="432059"/>
          <a:ext cx="1202216" cy="1118081"/>
        </a:xfrm>
        <a:prstGeom prst="ellipse">
          <a:avLst/>
        </a:prstGeom>
        <a:no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IN" sz="1100" b="0" kern="1200" dirty="0">
              <a:solidFill>
                <a:srgbClr val="656467"/>
              </a:solidFill>
              <a:latin typeface="Century Gothic" panose="020B0502020202020204" pitchFamily="34" charset="0"/>
            </a:rPr>
            <a:t>Fundraising</a:t>
          </a:r>
        </a:p>
        <a:p>
          <a:pPr marL="0" lvl="0" indent="0" algn="ctr" defTabSz="488950">
            <a:lnSpc>
              <a:spcPct val="90000"/>
            </a:lnSpc>
            <a:spcBef>
              <a:spcPct val="0"/>
            </a:spcBef>
            <a:spcAft>
              <a:spcPct val="35000"/>
            </a:spcAft>
            <a:buNone/>
          </a:pPr>
          <a:r>
            <a:rPr lang="en-IN" sz="1100" b="0" kern="1200" dirty="0">
              <a:solidFill>
                <a:srgbClr val="656467"/>
              </a:solidFill>
              <a:latin typeface="Century Gothic" panose="020B0502020202020204" pitchFamily="34" charset="0"/>
            </a:rPr>
            <a:t>$18k</a:t>
          </a:r>
        </a:p>
      </dsp:txBody>
      <dsp:txXfrm>
        <a:off x="2859251" y="591815"/>
        <a:ext cx="858807" cy="798569"/>
      </dsp:txXfrm>
    </dsp:sp>
    <dsp:sp modelId="{7DBD9E5C-7581-4A3E-94EF-FBE53EACBCC4}">
      <dsp:nvSpPr>
        <dsp:cNvPr id="0" name=""/>
        <dsp:cNvSpPr/>
      </dsp:nvSpPr>
      <dsp:spPr>
        <a:xfrm rot="2700000">
          <a:off x="1571391" y="431019"/>
          <a:ext cx="1119965" cy="1119965"/>
        </a:xfrm>
        <a:prstGeom prst="teardrop">
          <a:avLst>
            <a:gd name="adj" fmla="val 100000"/>
          </a:avLst>
        </a:prstGeom>
        <a:gradFill flip="none" rotWithShape="0">
          <a:gsLst>
            <a:gs pos="0">
              <a:srgbClr val="F37225">
                <a:shade val="30000"/>
                <a:satMod val="115000"/>
              </a:srgbClr>
            </a:gs>
            <a:gs pos="50000">
              <a:srgbClr val="F37225">
                <a:shade val="67500"/>
                <a:satMod val="115000"/>
              </a:srgbClr>
            </a:gs>
            <a:gs pos="100000">
              <a:srgbClr val="F37225">
                <a:shade val="100000"/>
                <a:satMod val="115000"/>
              </a:srgbClr>
            </a:gs>
          </a:gsLst>
          <a:path path="circle">
            <a:fillToRect l="50000" t="50000" r="50000" b="50000"/>
          </a:path>
          <a:tileRect/>
        </a:gradFill>
        <a:ln w="38100" cap="flat" cmpd="sng" algn="ctr">
          <a:solidFill>
            <a:srgbClr val="F3722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04D31C6-EB84-4653-BA96-01BB05435CBE}">
      <dsp:nvSpPr>
        <dsp:cNvPr id="0" name=""/>
        <dsp:cNvSpPr/>
      </dsp:nvSpPr>
      <dsp:spPr>
        <a:xfrm>
          <a:off x="1608848" y="468480"/>
          <a:ext cx="1045051" cy="1045238"/>
        </a:xfrm>
        <a:prstGeom prst="ellipse">
          <a:avLst/>
        </a:prstGeom>
        <a:solidFill>
          <a:schemeClr val="bg1"/>
        </a:solidFill>
        <a:ln w="6350" cap="flat" cmpd="sng" algn="ctr">
          <a:solidFill>
            <a:srgbClr val="F37225"/>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rgbClr val="656467"/>
              </a:solidFill>
              <a:latin typeface="Century Gothic" panose="020B0502020202020204" pitchFamily="34" charset="0"/>
            </a:rPr>
            <a:t>Admin</a:t>
          </a:r>
        </a:p>
        <a:p>
          <a:pPr marL="0" lvl="0" indent="0" algn="ctr" defTabSz="488950">
            <a:lnSpc>
              <a:spcPct val="90000"/>
            </a:lnSpc>
            <a:spcBef>
              <a:spcPct val="0"/>
            </a:spcBef>
            <a:spcAft>
              <a:spcPct val="35000"/>
            </a:spcAft>
            <a:buNone/>
          </a:pPr>
          <a:r>
            <a:rPr lang="en-US" sz="1100" b="0" kern="1200" dirty="0">
              <a:solidFill>
                <a:srgbClr val="656467"/>
              </a:solidFill>
              <a:latin typeface="Century Gothic" panose="020B0502020202020204" pitchFamily="34" charset="0"/>
            </a:rPr>
            <a:t>$50k</a:t>
          </a:r>
        </a:p>
      </dsp:txBody>
      <dsp:txXfrm>
        <a:off x="1758106" y="617828"/>
        <a:ext cx="746536" cy="7465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B8712-5BA8-47B0-A331-F2516DC5DF1D}">
      <dsp:nvSpPr>
        <dsp:cNvPr id="0" name=""/>
        <dsp:cNvSpPr/>
      </dsp:nvSpPr>
      <dsp:spPr>
        <a:xfrm>
          <a:off x="3957488" y="444404"/>
          <a:ext cx="1165186" cy="1165246"/>
        </a:xfrm>
        <a:prstGeom prst="ellipse">
          <a:avLst/>
        </a:prstGeom>
        <a:solidFill>
          <a:srgbClr val="FFFFFF"/>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E50BAD4-726F-47C7-9B74-EDD514324587}">
      <dsp:nvSpPr>
        <dsp:cNvPr id="0" name=""/>
        <dsp:cNvSpPr/>
      </dsp:nvSpPr>
      <dsp:spPr>
        <a:xfrm>
          <a:off x="3954175" y="464139"/>
          <a:ext cx="1169810" cy="1124645"/>
        </a:xfrm>
        <a:prstGeom prst="ellipse">
          <a:avLst/>
        </a:prstGeom>
        <a:solidFill>
          <a:schemeClr val="bg1"/>
        </a:solidFill>
        <a:ln w="6350" cap="flat" cmpd="sng" algn="ctr">
          <a:solidFill>
            <a:srgbClr val="F37225"/>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IN" sz="1100" b="0" kern="1200" dirty="0">
            <a:solidFill>
              <a:srgbClr val="656467"/>
            </a:solidFill>
            <a:latin typeface="Century Gothic" panose="020B0502020202020204" pitchFamily="34" charset="0"/>
          </a:endParaRPr>
        </a:p>
        <a:p>
          <a:pPr marL="0" lvl="0" indent="0" algn="ctr" defTabSz="488950">
            <a:lnSpc>
              <a:spcPct val="90000"/>
            </a:lnSpc>
            <a:spcBef>
              <a:spcPct val="0"/>
            </a:spcBef>
            <a:spcAft>
              <a:spcPct val="35000"/>
            </a:spcAft>
            <a:buNone/>
          </a:pPr>
          <a:r>
            <a:rPr lang="en-IN" sz="1100" b="0" kern="1200" dirty="0">
              <a:solidFill>
                <a:srgbClr val="656467"/>
              </a:solidFill>
              <a:latin typeface="Century Gothic" panose="020B0502020202020204" pitchFamily="34" charset="0"/>
            </a:rPr>
            <a:t>Community Events</a:t>
          </a:r>
        </a:p>
        <a:p>
          <a:pPr marL="0" lvl="0" indent="0" algn="ctr" defTabSz="488950">
            <a:lnSpc>
              <a:spcPct val="90000"/>
            </a:lnSpc>
            <a:spcBef>
              <a:spcPct val="0"/>
            </a:spcBef>
            <a:spcAft>
              <a:spcPct val="35000"/>
            </a:spcAft>
            <a:buNone/>
          </a:pPr>
          <a:r>
            <a:rPr lang="en-IN" sz="1100" b="0" kern="1200" dirty="0">
              <a:solidFill>
                <a:srgbClr val="656467"/>
              </a:solidFill>
              <a:latin typeface="Century Gothic" panose="020B0502020202020204" pitchFamily="34" charset="0"/>
            </a:rPr>
            <a:t>$65k</a:t>
          </a:r>
        </a:p>
        <a:p>
          <a:pPr marL="0" lvl="0" indent="0" algn="ctr" defTabSz="488950">
            <a:lnSpc>
              <a:spcPct val="90000"/>
            </a:lnSpc>
            <a:spcBef>
              <a:spcPct val="0"/>
            </a:spcBef>
            <a:spcAft>
              <a:spcPct val="35000"/>
            </a:spcAft>
            <a:buNone/>
          </a:pPr>
          <a:endParaRPr lang="en-IN" sz="1100" b="0" kern="1200" dirty="0">
            <a:solidFill>
              <a:srgbClr val="656467"/>
            </a:solidFill>
            <a:latin typeface="Century Gothic" panose="020B0502020202020204" pitchFamily="34" charset="0"/>
          </a:endParaRPr>
        </a:p>
      </dsp:txBody>
      <dsp:txXfrm>
        <a:off x="4121291" y="624833"/>
        <a:ext cx="835578" cy="803257"/>
      </dsp:txXfrm>
    </dsp:sp>
    <dsp:sp modelId="{ECE860B6-FE53-4B7F-B13F-7BBB7B36119E}">
      <dsp:nvSpPr>
        <dsp:cNvPr id="0" name=""/>
        <dsp:cNvSpPr/>
      </dsp:nvSpPr>
      <dsp:spPr>
        <a:xfrm rot="2700000">
          <a:off x="2748323" y="444322"/>
          <a:ext cx="1165205" cy="1165205"/>
        </a:xfrm>
        <a:prstGeom prst="teardrop">
          <a:avLst>
            <a:gd name="adj" fmla="val 100000"/>
          </a:avLst>
        </a:prstGeom>
        <a:gradFill flip="none" rotWithShape="0">
          <a:gsLst>
            <a:gs pos="0">
              <a:srgbClr val="F37225">
                <a:shade val="30000"/>
                <a:satMod val="115000"/>
              </a:srgbClr>
            </a:gs>
            <a:gs pos="50000">
              <a:srgbClr val="F37225">
                <a:shade val="67500"/>
                <a:satMod val="115000"/>
              </a:srgbClr>
            </a:gs>
            <a:gs pos="100000">
              <a:srgbClr val="F37225">
                <a:shade val="100000"/>
                <a:satMod val="115000"/>
              </a:srgbClr>
            </a:gs>
          </a:gsLst>
          <a:path path="circle">
            <a:fillToRect l="50000" t="50000" r="50000" b="50000"/>
          </a:path>
          <a:tileRect/>
        </a:gradFill>
        <a:ln w="6350" cap="flat" cmpd="sng" algn="ctr">
          <a:solidFill>
            <a:srgbClr val="F3722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A13DE13-8FEB-4E92-AFA6-C479DEC7F555}">
      <dsp:nvSpPr>
        <dsp:cNvPr id="0" name=""/>
        <dsp:cNvSpPr/>
      </dsp:nvSpPr>
      <dsp:spPr>
        <a:xfrm>
          <a:off x="2792301" y="483253"/>
          <a:ext cx="1087740" cy="1087549"/>
        </a:xfrm>
        <a:prstGeom prst="ellipse">
          <a:avLst/>
        </a:prstGeom>
        <a:solidFill>
          <a:schemeClr val="bg1">
            <a:alpha val="90000"/>
          </a:schemeClr>
        </a:solidFill>
        <a:ln w="6350" cap="flat" cmpd="sng" algn="ctr">
          <a:solidFill>
            <a:srgbClr val="F37225"/>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IN" sz="1100" b="0" kern="1200" dirty="0">
              <a:solidFill>
                <a:srgbClr val="656467"/>
              </a:solidFill>
              <a:latin typeface="Century Gothic" panose="020B0502020202020204" pitchFamily="34" charset="0"/>
            </a:rPr>
            <a:t>Training</a:t>
          </a:r>
          <a:endParaRPr lang="en-US" sz="1100" b="0" kern="1200" dirty="0">
            <a:solidFill>
              <a:srgbClr val="656467"/>
            </a:solidFill>
            <a:latin typeface="Century Gothic" panose="020B0502020202020204" pitchFamily="34" charset="0"/>
          </a:endParaRPr>
        </a:p>
        <a:p>
          <a:pPr marL="0" lvl="0" indent="0" algn="ctr" defTabSz="488950">
            <a:lnSpc>
              <a:spcPct val="90000"/>
            </a:lnSpc>
            <a:spcBef>
              <a:spcPct val="0"/>
            </a:spcBef>
            <a:spcAft>
              <a:spcPct val="35000"/>
            </a:spcAft>
            <a:buNone/>
          </a:pPr>
          <a:r>
            <a:rPr lang="en-US" sz="1100" b="0" kern="1200" dirty="0">
              <a:solidFill>
                <a:srgbClr val="656467"/>
              </a:solidFill>
              <a:latin typeface="Century Gothic" panose="020B0502020202020204" pitchFamily="34" charset="0"/>
            </a:rPr>
            <a:t>$16k</a:t>
          </a:r>
          <a:endParaRPr lang="en-IN" sz="1100" b="0" kern="1200" dirty="0">
            <a:solidFill>
              <a:srgbClr val="656467"/>
            </a:solidFill>
          </a:endParaRPr>
        </a:p>
      </dsp:txBody>
      <dsp:txXfrm>
        <a:off x="2947693" y="638646"/>
        <a:ext cx="776957" cy="776762"/>
      </dsp:txXfrm>
    </dsp:sp>
    <dsp:sp modelId="{4FAD3C09-3FA5-4A7A-9212-FF2E45665C32}">
      <dsp:nvSpPr>
        <dsp:cNvPr id="0" name=""/>
        <dsp:cNvSpPr/>
      </dsp:nvSpPr>
      <dsp:spPr>
        <a:xfrm rot="2700000">
          <a:off x="1549160" y="444322"/>
          <a:ext cx="1165205" cy="1165205"/>
        </a:xfrm>
        <a:prstGeom prst="teardrop">
          <a:avLst>
            <a:gd name="adj" fmla="val 100000"/>
          </a:avLst>
        </a:prstGeom>
        <a:gradFill flip="none" rotWithShape="0">
          <a:gsLst>
            <a:gs pos="0">
              <a:srgbClr val="F37225">
                <a:shade val="30000"/>
                <a:satMod val="115000"/>
              </a:srgbClr>
            </a:gs>
            <a:gs pos="50000">
              <a:srgbClr val="F37225">
                <a:shade val="67500"/>
                <a:satMod val="115000"/>
              </a:srgbClr>
            </a:gs>
            <a:gs pos="100000">
              <a:srgbClr val="F37225">
                <a:shade val="100000"/>
                <a:satMod val="115000"/>
              </a:srgbClr>
            </a:gs>
          </a:gsLst>
          <a:path path="circle">
            <a:fillToRect l="50000" t="50000" r="50000" b="50000"/>
          </a:path>
          <a:tileRect/>
        </a:gradFill>
        <a:ln w="38100" cap="flat" cmpd="sng" algn="ctr">
          <a:solidFill>
            <a:srgbClr val="F3722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99FAEC9-EC22-4A5B-B051-529A4C0B2822}">
      <dsp:nvSpPr>
        <dsp:cNvPr id="0" name=""/>
        <dsp:cNvSpPr/>
      </dsp:nvSpPr>
      <dsp:spPr>
        <a:xfrm>
          <a:off x="1588142" y="483253"/>
          <a:ext cx="1087740" cy="1087549"/>
        </a:xfrm>
        <a:prstGeom prst="ellipse">
          <a:avLst/>
        </a:prstGeom>
        <a:solidFill>
          <a:schemeClr val="bg1">
            <a:alpha val="90000"/>
          </a:schemeClr>
        </a:solidFill>
        <a:ln w="6350" cap="flat" cmpd="sng" algn="ctr">
          <a:solidFill>
            <a:srgbClr val="F37225"/>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rgbClr val="656467"/>
              </a:solidFill>
              <a:latin typeface="Century Gothic" panose="020B0502020202020204" pitchFamily="34" charset="0"/>
            </a:rPr>
            <a:t>Food Access</a:t>
          </a:r>
        </a:p>
        <a:p>
          <a:pPr marL="0" lvl="0" indent="0" algn="ctr" defTabSz="488950">
            <a:lnSpc>
              <a:spcPct val="90000"/>
            </a:lnSpc>
            <a:spcBef>
              <a:spcPct val="0"/>
            </a:spcBef>
            <a:spcAft>
              <a:spcPct val="35000"/>
            </a:spcAft>
            <a:buNone/>
          </a:pPr>
          <a:r>
            <a:rPr lang="en-US" sz="1100" b="0" kern="1200" dirty="0">
              <a:solidFill>
                <a:srgbClr val="656467"/>
              </a:solidFill>
              <a:latin typeface="Century Gothic" panose="020B0502020202020204" pitchFamily="34" charset="0"/>
            </a:rPr>
            <a:t>   $63k	</a:t>
          </a:r>
          <a:endParaRPr lang="en-IN" sz="1100" b="0" kern="1200" dirty="0">
            <a:solidFill>
              <a:srgbClr val="656467"/>
            </a:solidFill>
          </a:endParaRPr>
        </a:p>
      </dsp:txBody>
      <dsp:txXfrm>
        <a:off x="1743534" y="638646"/>
        <a:ext cx="776957" cy="776762"/>
      </dsp:txXfrm>
    </dsp:sp>
    <dsp:sp modelId="{7DBD9E5C-7581-4A3E-94EF-FBE53EACBCC4}">
      <dsp:nvSpPr>
        <dsp:cNvPr id="0" name=""/>
        <dsp:cNvSpPr/>
      </dsp:nvSpPr>
      <dsp:spPr>
        <a:xfrm rot="2700000">
          <a:off x="345001" y="444322"/>
          <a:ext cx="1165205" cy="1165205"/>
        </a:xfrm>
        <a:prstGeom prst="teardrop">
          <a:avLst>
            <a:gd name="adj" fmla="val 100000"/>
          </a:avLst>
        </a:prstGeom>
        <a:gradFill flip="none" rotWithShape="0">
          <a:gsLst>
            <a:gs pos="0">
              <a:srgbClr val="F37225">
                <a:shade val="30000"/>
                <a:satMod val="115000"/>
              </a:srgbClr>
            </a:gs>
            <a:gs pos="50000">
              <a:srgbClr val="F37225">
                <a:shade val="67500"/>
                <a:satMod val="115000"/>
              </a:srgbClr>
            </a:gs>
            <a:gs pos="100000">
              <a:srgbClr val="F37225">
                <a:shade val="100000"/>
                <a:satMod val="115000"/>
              </a:srgbClr>
            </a:gs>
          </a:gsLst>
          <a:path path="circle">
            <a:fillToRect l="50000" t="50000" r="50000" b="50000"/>
          </a:path>
          <a:tileRect/>
        </a:gradFill>
        <a:ln w="38100" cap="flat" cmpd="sng" algn="ctr">
          <a:solidFill>
            <a:srgbClr val="F37225"/>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04D31C6-EB84-4653-BA96-01BB05435CBE}">
      <dsp:nvSpPr>
        <dsp:cNvPr id="0" name=""/>
        <dsp:cNvSpPr/>
      </dsp:nvSpPr>
      <dsp:spPr>
        <a:xfrm>
          <a:off x="383983" y="483253"/>
          <a:ext cx="1087740" cy="1087549"/>
        </a:xfrm>
        <a:prstGeom prst="ellipse">
          <a:avLst/>
        </a:prstGeom>
        <a:solidFill>
          <a:schemeClr val="bg1"/>
        </a:solidFill>
        <a:ln w="6350" cap="flat" cmpd="sng" algn="ctr">
          <a:solidFill>
            <a:srgbClr val="F37225"/>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rgbClr val="656467"/>
              </a:solidFill>
              <a:latin typeface="Century Gothic" panose="020B0502020202020204" pitchFamily="34" charset="0"/>
            </a:rPr>
            <a:t>Core Nutrition</a:t>
          </a:r>
        </a:p>
        <a:p>
          <a:pPr marL="0" lvl="0" indent="0" algn="ctr" defTabSz="488950">
            <a:lnSpc>
              <a:spcPct val="90000"/>
            </a:lnSpc>
            <a:spcBef>
              <a:spcPct val="0"/>
            </a:spcBef>
            <a:spcAft>
              <a:spcPct val="35000"/>
            </a:spcAft>
            <a:buNone/>
          </a:pPr>
          <a:r>
            <a:rPr lang="en-US" sz="1100" b="0" kern="1200" dirty="0">
              <a:solidFill>
                <a:srgbClr val="656467"/>
              </a:solidFill>
              <a:latin typeface="Century Gothic" panose="020B0502020202020204" pitchFamily="34" charset="0"/>
            </a:rPr>
            <a:t>$230k</a:t>
          </a:r>
        </a:p>
      </dsp:txBody>
      <dsp:txXfrm>
        <a:off x="539375" y="638646"/>
        <a:ext cx="776957" cy="77676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962399" cy="344091"/>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5179483" y="0"/>
            <a:ext cx="3962399" cy="344091"/>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2857500" y="857250"/>
            <a:ext cx="34290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914401" y="3300412"/>
            <a:ext cx="7315199" cy="270033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6513910"/>
            <a:ext cx="3962399" cy="34409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5179483" y="6513910"/>
            <a:ext cx="3962399" cy="34409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6137768"/>
      </p:ext>
    </p:extLst>
  </p:cSld>
  <p:clrMap bg1="lt1" tx1="dk1" bg2="dk2" tx2="lt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15"/>
        <p:cNvGrpSpPr/>
        <p:nvPr/>
      </p:nvGrpSpPr>
      <p:grpSpPr>
        <a:xfrm>
          <a:off x="0" y="0"/>
          <a:ext cx="0" cy="0"/>
          <a:chOff x="0" y="0"/>
          <a:chExt cx="0" cy="0"/>
        </a:xfrm>
      </p:grpSpPr>
      <p:sp>
        <p:nvSpPr>
          <p:cNvPr id="17" name="Shape 17"/>
          <p:cNvSpPr txBox="1">
            <a:spLocks noGrp="1"/>
          </p:cNvSpPr>
          <p:nvPr>
            <p:ph type="subTitle" idx="1"/>
          </p:nvPr>
        </p:nvSpPr>
        <p:spPr>
          <a:xfrm>
            <a:off x="575743" y="1030610"/>
            <a:ext cx="11164711" cy="6821806"/>
          </a:xfrm>
          <a:prstGeom prst="rect">
            <a:avLst/>
          </a:prstGeom>
          <a:noFill/>
          <a:ln>
            <a:noFill/>
          </a:ln>
        </p:spPr>
        <p:txBody>
          <a:bodyPr lIns="91425" tIns="91425" rIns="91425" bIns="91425" anchor="t" anchorCtr="0"/>
          <a:lstStyle>
            <a:lvl1pPr marL="0" marR="0" lvl="0" indent="0" algn="l" rtl="0">
              <a:lnSpc>
                <a:spcPct val="90000"/>
              </a:lnSpc>
              <a:spcBef>
                <a:spcPts val="563"/>
              </a:spcBef>
              <a:buClr>
                <a:schemeClr val="dk1"/>
              </a:buClr>
              <a:buFont typeface="Arial"/>
              <a:buNone/>
              <a:defRPr sz="1351" b="0" i="0" u="none" strike="noStrike" cap="none">
                <a:solidFill>
                  <a:schemeClr val="dk1"/>
                </a:solidFill>
                <a:latin typeface="Calibri"/>
                <a:ea typeface="Calibri"/>
                <a:cs typeface="Calibri"/>
                <a:sym typeface="Calibri"/>
              </a:defRPr>
            </a:lvl1pPr>
            <a:lvl2pPr marL="257134" marR="0" lvl="1" indent="0" algn="ctr" rtl="0">
              <a:lnSpc>
                <a:spcPct val="90000"/>
              </a:lnSpc>
              <a:spcBef>
                <a:spcPts val="280"/>
              </a:spcBef>
              <a:buClr>
                <a:schemeClr val="dk1"/>
              </a:buClr>
              <a:buFont typeface="Arial"/>
              <a:buNone/>
              <a:defRPr sz="1125" b="0" i="0" u="none" strike="noStrike" cap="none">
                <a:solidFill>
                  <a:schemeClr val="dk1"/>
                </a:solidFill>
                <a:latin typeface="Calibri"/>
                <a:ea typeface="Calibri"/>
                <a:cs typeface="Calibri"/>
                <a:sym typeface="Calibri"/>
              </a:defRPr>
            </a:lvl2pPr>
            <a:lvl3pPr marL="514266" marR="0" lvl="2" indent="0" algn="ctr" rtl="0">
              <a:lnSpc>
                <a:spcPct val="90000"/>
              </a:lnSpc>
              <a:spcBef>
                <a:spcPts val="280"/>
              </a:spcBef>
              <a:buClr>
                <a:schemeClr val="dk1"/>
              </a:buClr>
              <a:buFont typeface="Arial"/>
              <a:buNone/>
              <a:defRPr sz="1013" b="0" i="0" u="none" strike="noStrike" cap="none">
                <a:solidFill>
                  <a:schemeClr val="dk1"/>
                </a:solidFill>
                <a:latin typeface="Calibri"/>
                <a:ea typeface="Calibri"/>
                <a:cs typeface="Calibri"/>
                <a:sym typeface="Calibri"/>
              </a:defRPr>
            </a:lvl3pPr>
            <a:lvl4pPr marL="771401" marR="0" lvl="3" indent="0" algn="ctr" rtl="0">
              <a:lnSpc>
                <a:spcPct val="90000"/>
              </a:lnSpc>
              <a:spcBef>
                <a:spcPts val="280"/>
              </a:spcBef>
              <a:buClr>
                <a:schemeClr val="dk1"/>
              </a:buClr>
              <a:buFont typeface="Arial"/>
              <a:buNone/>
              <a:defRPr sz="900" b="0" i="0" u="none" strike="noStrike" cap="none">
                <a:solidFill>
                  <a:schemeClr val="dk1"/>
                </a:solidFill>
                <a:latin typeface="Calibri"/>
                <a:ea typeface="Calibri"/>
                <a:cs typeface="Calibri"/>
                <a:sym typeface="Calibri"/>
              </a:defRPr>
            </a:lvl4pPr>
            <a:lvl5pPr marL="1028536" marR="0" lvl="4" indent="0" algn="ctr" rtl="0">
              <a:lnSpc>
                <a:spcPct val="90000"/>
              </a:lnSpc>
              <a:spcBef>
                <a:spcPts val="280"/>
              </a:spcBef>
              <a:buClr>
                <a:schemeClr val="dk1"/>
              </a:buClr>
              <a:buFont typeface="Arial"/>
              <a:buNone/>
              <a:defRPr sz="900" b="0" i="0" u="none" strike="noStrike" cap="none">
                <a:solidFill>
                  <a:schemeClr val="dk1"/>
                </a:solidFill>
                <a:latin typeface="Calibri"/>
                <a:ea typeface="Calibri"/>
                <a:cs typeface="Calibri"/>
                <a:sym typeface="Calibri"/>
              </a:defRPr>
            </a:lvl5pPr>
            <a:lvl6pPr marL="1285667" marR="0" lvl="5" indent="0" algn="ctr" rtl="0">
              <a:lnSpc>
                <a:spcPct val="90000"/>
              </a:lnSpc>
              <a:spcBef>
                <a:spcPts val="280"/>
              </a:spcBef>
              <a:buClr>
                <a:schemeClr val="dk1"/>
              </a:buClr>
              <a:buFont typeface="Arial"/>
              <a:buNone/>
              <a:defRPr sz="900" b="0" i="0" u="none" strike="noStrike" cap="none">
                <a:solidFill>
                  <a:schemeClr val="dk1"/>
                </a:solidFill>
                <a:latin typeface="Calibri"/>
                <a:ea typeface="Calibri"/>
                <a:cs typeface="Calibri"/>
                <a:sym typeface="Calibri"/>
              </a:defRPr>
            </a:lvl6pPr>
            <a:lvl7pPr marL="1542803" marR="0" lvl="6" indent="0" algn="ctr" rtl="0">
              <a:lnSpc>
                <a:spcPct val="90000"/>
              </a:lnSpc>
              <a:spcBef>
                <a:spcPts val="280"/>
              </a:spcBef>
              <a:buClr>
                <a:schemeClr val="dk1"/>
              </a:buClr>
              <a:buFont typeface="Arial"/>
              <a:buNone/>
              <a:defRPr sz="900" b="0" i="0" u="none" strike="noStrike" cap="none">
                <a:solidFill>
                  <a:schemeClr val="dk1"/>
                </a:solidFill>
                <a:latin typeface="Calibri"/>
                <a:ea typeface="Calibri"/>
                <a:cs typeface="Calibri"/>
                <a:sym typeface="Calibri"/>
              </a:defRPr>
            </a:lvl7pPr>
            <a:lvl8pPr marL="1799934" marR="0" lvl="7" indent="0" algn="ctr" rtl="0">
              <a:lnSpc>
                <a:spcPct val="90000"/>
              </a:lnSpc>
              <a:spcBef>
                <a:spcPts val="280"/>
              </a:spcBef>
              <a:buClr>
                <a:schemeClr val="dk1"/>
              </a:buClr>
              <a:buFont typeface="Arial"/>
              <a:buNone/>
              <a:defRPr sz="900" b="0" i="0" u="none" strike="noStrike" cap="none">
                <a:solidFill>
                  <a:schemeClr val="dk1"/>
                </a:solidFill>
                <a:latin typeface="Calibri"/>
                <a:ea typeface="Calibri"/>
                <a:cs typeface="Calibri"/>
                <a:sym typeface="Calibri"/>
              </a:defRPr>
            </a:lvl8pPr>
            <a:lvl9pPr marL="2057067" marR="0" lvl="8" indent="0" algn="ctr" rtl="0">
              <a:lnSpc>
                <a:spcPct val="90000"/>
              </a:lnSpc>
              <a:spcBef>
                <a:spcPts val="2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dirty="0"/>
          </a:p>
        </p:txBody>
      </p:sp>
      <p:sp>
        <p:nvSpPr>
          <p:cNvPr id="2" name="TextBox 1">
            <a:extLst>
              <a:ext uri="{FF2B5EF4-FFF2-40B4-BE49-F238E27FC236}">
                <a16:creationId xmlns:a16="http://schemas.microsoft.com/office/drawing/2014/main" id="{4C4A3799-2C0E-094A-990A-7CAB8CE43D0E}"/>
              </a:ext>
            </a:extLst>
          </p:cNvPr>
          <p:cNvSpPr txBox="1"/>
          <p:nvPr userDrawn="1"/>
        </p:nvSpPr>
        <p:spPr>
          <a:xfrm>
            <a:off x="11188589" y="8069377"/>
            <a:ext cx="0" cy="0"/>
          </a:xfrm>
          <a:prstGeom prst="rect">
            <a:avLst/>
          </a:prstGeom>
          <a:noFill/>
          <a:ln>
            <a:noFill/>
          </a:ln>
        </p:spPr>
        <p:txBody>
          <a:bodyPr wrap="none" lIns="51427" tIns="25707" rIns="51427" bIns="25707" rtlCol="0" anchor="t" anchorCtr="0">
            <a:noAutofit/>
          </a:bodyPr>
          <a:lstStyle/>
          <a:p>
            <a:pPr rtl="0">
              <a:spcBef>
                <a:spcPts val="0"/>
              </a:spcBef>
              <a:buNone/>
            </a:pPr>
            <a:endParaRPr lang="en-US" sz="675" i="1" dirty="0">
              <a:solidFill>
                <a:srgbClr val="000099"/>
              </a:solidFill>
              <a:latin typeface="Avenir Book" panose="02000503020000020003" pitchFamily="2" charset="0"/>
              <a:ea typeface="Calibri"/>
              <a:cs typeface="Calibri"/>
              <a:sym typeface="Calibri"/>
            </a:endParaRPr>
          </a:p>
        </p:txBody>
      </p:sp>
      <p:sp>
        <p:nvSpPr>
          <p:cNvPr id="3" name="TextBox 2">
            <a:extLst>
              <a:ext uri="{FF2B5EF4-FFF2-40B4-BE49-F238E27FC236}">
                <a16:creationId xmlns:a16="http://schemas.microsoft.com/office/drawing/2014/main" id="{2DDB1225-1A1F-5B6C-28BE-2311DF3AC522}"/>
              </a:ext>
            </a:extLst>
          </p:cNvPr>
          <p:cNvSpPr txBox="1"/>
          <p:nvPr userDrawn="1"/>
        </p:nvSpPr>
        <p:spPr>
          <a:xfrm>
            <a:off x="0" y="7852415"/>
            <a:ext cx="12192000" cy="377190"/>
          </a:xfrm>
          <a:prstGeom prst="rect">
            <a:avLst/>
          </a:prstGeom>
          <a:solidFill>
            <a:srgbClr val="3399FF"/>
          </a:solidFill>
          <a:ln>
            <a:noFill/>
          </a:ln>
        </p:spPr>
        <p:txBody>
          <a:bodyPr wrap="square" lIns="68569" tIns="34275" rIns="68569" bIns="34275" rtlCol="0" anchor="t" anchorCtr="0">
            <a:noAutofit/>
          </a:bodyPr>
          <a:lstStyle/>
          <a:p>
            <a:pPr rtl="0">
              <a:spcBef>
                <a:spcPts val="0"/>
              </a:spcBef>
              <a:buNone/>
            </a:pPr>
            <a:endParaRPr lang="en-IN" sz="900" i="1" dirty="0">
              <a:solidFill>
                <a:srgbClr val="000099"/>
              </a:solidFill>
              <a:latin typeface="+mj-lt"/>
              <a:ea typeface="Calibri"/>
              <a:cs typeface="Calibri"/>
              <a:sym typeface="Calibri"/>
            </a:endParaRPr>
          </a:p>
        </p:txBody>
      </p:sp>
      <p:sp>
        <p:nvSpPr>
          <p:cNvPr id="8" name="Title 7">
            <a:extLst>
              <a:ext uri="{FF2B5EF4-FFF2-40B4-BE49-F238E27FC236}">
                <a16:creationId xmlns:a16="http://schemas.microsoft.com/office/drawing/2014/main" id="{EB06C44A-2553-6124-BBCC-098074E9979D}"/>
              </a:ext>
            </a:extLst>
          </p:cNvPr>
          <p:cNvSpPr>
            <a:spLocks noGrp="1"/>
          </p:cNvSpPr>
          <p:nvPr>
            <p:ph type="title"/>
          </p:nvPr>
        </p:nvSpPr>
        <p:spPr>
          <a:xfrm>
            <a:off x="575739" y="12"/>
            <a:ext cx="11190128" cy="773429"/>
          </a:xfrm>
          <a:prstGeom prst="rect">
            <a:avLst/>
          </a:prstGeom>
        </p:spPr>
        <p:txBody>
          <a:bodyPr/>
          <a:lstStyle/>
          <a:p>
            <a:r>
              <a:rPr lang="en-US" dirty="0"/>
              <a:t>Click to edit Master title style</a:t>
            </a:r>
            <a:endParaRPr lang="en-IN" dirty="0"/>
          </a:p>
        </p:txBody>
      </p:sp>
      <p:sp>
        <p:nvSpPr>
          <p:cNvPr id="4" name="Shape 20">
            <a:extLst>
              <a:ext uri="{FF2B5EF4-FFF2-40B4-BE49-F238E27FC236}">
                <a16:creationId xmlns:a16="http://schemas.microsoft.com/office/drawing/2014/main" id="{375DB045-FCD5-F2AC-97F9-A988869F4408}"/>
              </a:ext>
            </a:extLst>
          </p:cNvPr>
          <p:cNvSpPr txBox="1">
            <a:spLocks/>
          </p:cNvSpPr>
          <p:nvPr userDrawn="1"/>
        </p:nvSpPr>
        <p:spPr>
          <a:xfrm>
            <a:off x="8108267" y="7900999"/>
            <a:ext cx="3657600" cy="328613"/>
          </a:xfrm>
          <a:prstGeom prst="rect">
            <a:avLst/>
          </a:prstGeom>
          <a:noFill/>
          <a:ln>
            <a:noFill/>
          </a:ln>
        </p:spPr>
        <p:txBody>
          <a:bodyPr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800" b="0" i="0" u="none" strike="noStrike" cap="none">
                <a:solidFill>
                  <a:schemeClr val="bg1"/>
                </a:solidFill>
                <a:latin typeface="Raleway"/>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SzPct val="25000"/>
            </a:pPr>
            <a:fld id="{00000000-1234-1234-1234-123412341234}" type="slidenum">
              <a:rPr lang="en-US" sz="600" smtClean="0">
                <a:solidFill>
                  <a:schemeClr val="bg1"/>
                </a:solidFill>
                <a:latin typeface="Century Gothic" panose="020B0502020202020204" pitchFamily="34" charset="0"/>
                <a:ea typeface="Calibri"/>
                <a:cs typeface="Calibri"/>
                <a:sym typeface="Calibri"/>
              </a:rPr>
              <a:pPr algn="r">
                <a:buSzPct val="25000"/>
              </a:pPr>
              <a:t>‹#›</a:t>
            </a:fld>
            <a:endParaRPr lang="en-US" sz="600" dirty="0">
              <a:solidFill>
                <a:schemeClr val="bg1"/>
              </a:solidFill>
              <a:latin typeface="Century Gothic" panose="020B0502020202020204" pitchFamily="34" charset="0"/>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F4BE09DC-7C85-9D7A-0FA2-813BC97DE7CE}"/>
              </a:ext>
            </a:extLst>
          </p:cNvPr>
          <p:cNvPicPr>
            <a:picLocks noChangeAspect="1"/>
          </p:cNvPicPr>
          <p:nvPr userDrawn="1"/>
        </p:nvPicPr>
        <p:blipFill>
          <a:blip r:embed="rId3"/>
          <a:stretch>
            <a:fillRect/>
          </a:stretch>
        </p:blipFill>
        <p:spPr>
          <a:xfrm>
            <a:off x="1744443" y="3697799"/>
            <a:ext cx="8703133" cy="834005"/>
          </a:xfrm>
          <a:prstGeom prst="rect">
            <a:avLst/>
          </a:prstGeom>
        </p:spPr>
      </p:pic>
      <p:sp>
        <p:nvSpPr>
          <p:cNvPr id="10" name="Shape 10"/>
          <p:cNvSpPr txBox="1">
            <a:spLocks noGrp="1"/>
          </p:cNvSpPr>
          <p:nvPr>
            <p:ph type="title"/>
          </p:nvPr>
        </p:nvSpPr>
        <p:spPr>
          <a:xfrm>
            <a:off x="361244" y="47720"/>
            <a:ext cx="11555779" cy="77342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361244" y="1168852"/>
            <a:ext cx="11555779" cy="6464401"/>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14" name="Picture 13" descr="A picture containing drawing&#10;&#10;Description automatically generated">
            <a:extLst>
              <a:ext uri="{FF2B5EF4-FFF2-40B4-BE49-F238E27FC236}">
                <a16:creationId xmlns:a16="http://schemas.microsoft.com/office/drawing/2014/main" id="{BF4A39F9-CD6B-E646-9991-B8FD859E8DB3}"/>
              </a:ext>
            </a:extLst>
          </p:cNvPr>
          <p:cNvPicPr>
            <a:picLocks noChangeAspect="1"/>
          </p:cNvPicPr>
          <p:nvPr userDrawn="1"/>
        </p:nvPicPr>
        <p:blipFill>
          <a:blip r:embed="rId4"/>
          <a:stretch>
            <a:fillRect/>
          </a:stretch>
        </p:blipFill>
        <p:spPr>
          <a:xfrm>
            <a:off x="5253057" y="7908480"/>
            <a:ext cx="993999" cy="236873"/>
          </a:xfrm>
          <a:prstGeom prst="rect">
            <a:avLst/>
          </a:prstGeom>
        </p:spPr>
      </p:pic>
      <p:cxnSp>
        <p:nvCxnSpPr>
          <p:cNvPr id="15" name="Straight Connector 14">
            <a:extLst>
              <a:ext uri="{FF2B5EF4-FFF2-40B4-BE49-F238E27FC236}">
                <a16:creationId xmlns:a16="http://schemas.microsoft.com/office/drawing/2014/main" id="{254BACCA-CBAC-4E25-8C35-C326CAF70F2D}"/>
              </a:ext>
            </a:extLst>
          </p:cNvPr>
          <p:cNvCxnSpPr/>
          <p:nvPr userDrawn="1"/>
        </p:nvCxnSpPr>
        <p:spPr>
          <a:xfrm>
            <a:off x="0" y="857250"/>
            <a:ext cx="12192000" cy="0"/>
          </a:xfrm>
          <a:prstGeom prst="line">
            <a:avLst/>
          </a:prstGeom>
          <a:noFill/>
          <a:ln w="50800" cap="flat" cmpd="thinThick" algn="ctr">
            <a:solidFill>
              <a:srgbClr val="3399FF"/>
            </a:solidFill>
            <a:prstDash val="solid"/>
          </a:ln>
          <a:effectLst/>
        </p:spPr>
      </p:cxnSp>
      <p:sp>
        <p:nvSpPr>
          <p:cNvPr id="18" name="Shape 20">
            <a:extLst>
              <a:ext uri="{FF2B5EF4-FFF2-40B4-BE49-F238E27FC236}">
                <a16:creationId xmlns:a16="http://schemas.microsoft.com/office/drawing/2014/main" id="{812A46DB-E426-4B52-9E2A-E6BFB019F782}"/>
              </a:ext>
            </a:extLst>
          </p:cNvPr>
          <p:cNvSpPr txBox="1">
            <a:spLocks/>
          </p:cNvSpPr>
          <p:nvPr userDrawn="1"/>
        </p:nvSpPr>
        <p:spPr>
          <a:xfrm>
            <a:off x="-2774243" y="7900999"/>
            <a:ext cx="3657600" cy="328613"/>
          </a:xfrm>
          <a:prstGeom prst="rect">
            <a:avLst/>
          </a:prstGeom>
          <a:noFill/>
          <a:ln>
            <a:noFill/>
          </a:ln>
        </p:spPr>
        <p:txBody>
          <a:bodyPr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800" b="0" i="0" u="none" strike="noStrike" cap="none">
                <a:solidFill>
                  <a:schemeClr val="bg1"/>
                </a:solidFill>
                <a:latin typeface="Raleway"/>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SzPct val="25000"/>
            </a:pPr>
            <a:fld id="{00000000-1234-1234-1234-123412341234}" type="slidenum">
              <a:rPr lang="en-US" sz="600" smtClean="0">
                <a:solidFill>
                  <a:schemeClr val="bg1"/>
                </a:solidFill>
                <a:latin typeface="Century Gothic" panose="020B0502020202020204" pitchFamily="34" charset="0"/>
                <a:ea typeface="Calibri"/>
                <a:cs typeface="Calibri"/>
                <a:sym typeface="Calibri"/>
              </a:rPr>
              <a:pPr algn="r">
                <a:buSzPct val="25000"/>
              </a:pPr>
              <a:t>‹#›</a:t>
            </a:fld>
            <a:endParaRPr lang="en-US" sz="600" dirty="0">
              <a:solidFill>
                <a:schemeClr val="bg1"/>
              </a:solidFill>
              <a:latin typeface="Century Gothic" panose="020B0502020202020204" pitchFamily="34" charset="0"/>
              <a:ea typeface="Calibri"/>
              <a:cs typeface="Calibri"/>
              <a:sym typeface="Calibri"/>
            </a:endParaRPr>
          </a:p>
        </p:txBody>
      </p:sp>
      <p:pic>
        <p:nvPicPr>
          <p:cNvPr id="5" name="Picture 4">
            <a:extLst>
              <a:ext uri="{FF2B5EF4-FFF2-40B4-BE49-F238E27FC236}">
                <a16:creationId xmlns:a16="http://schemas.microsoft.com/office/drawing/2014/main" id="{D61DCD8D-5766-6C80-D20B-FDE8529A0068}"/>
              </a:ext>
            </a:extLst>
          </p:cNvPr>
          <p:cNvPicPr>
            <a:picLocks noChangeAspect="1"/>
          </p:cNvPicPr>
          <p:nvPr userDrawn="1"/>
        </p:nvPicPr>
        <p:blipFill>
          <a:blip r:embed="rId5"/>
          <a:stretch>
            <a:fillRect/>
          </a:stretch>
        </p:blipFill>
        <p:spPr>
          <a:xfrm>
            <a:off x="10259209" y="190834"/>
            <a:ext cx="1571552" cy="589860"/>
          </a:xfrm>
          <a:prstGeom prst="rect">
            <a:avLst/>
          </a:prstGeom>
        </p:spPr>
      </p:pic>
      <p:sp>
        <p:nvSpPr>
          <p:cNvPr id="3" name="TextBox 2">
            <a:extLst>
              <a:ext uri="{FF2B5EF4-FFF2-40B4-BE49-F238E27FC236}">
                <a16:creationId xmlns:a16="http://schemas.microsoft.com/office/drawing/2014/main" id="{A81847FD-8B0D-EEAC-52C0-853F1E880B41}"/>
              </a:ext>
            </a:extLst>
          </p:cNvPr>
          <p:cNvSpPr txBox="1"/>
          <p:nvPr userDrawn="1"/>
        </p:nvSpPr>
        <p:spPr>
          <a:xfrm>
            <a:off x="0" y="7852415"/>
            <a:ext cx="12192000" cy="377190"/>
          </a:xfrm>
          <a:prstGeom prst="rect">
            <a:avLst/>
          </a:prstGeom>
          <a:solidFill>
            <a:srgbClr val="3399FF"/>
          </a:solidFill>
          <a:ln>
            <a:noFill/>
          </a:ln>
        </p:spPr>
        <p:txBody>
          <a:bodyPr wrap="square" lIns="68569" tIns="34275" rIns="68569" bIns="34275" rtlCol="0" anchor="t" anchorCtr="0">
            <a:noAutofit/>
          </a:bodyPr>
          <a:lstStyle/>
          <a:p>
            <a:pPr rtl="0">
              <a:spcBef>
                <a:spcPts val="0"/>
              </a:spcBef>
              <a:buNone/>
            </a:pPr>
            <a:endParaRPr lang="en-IN" sz="900" i="1" dirty="0">
              <a:solidFill>
                <a:srgbClr val="000099"/>
              </a:solidFill>
              <a:latin typeface="+mj-lt"/>
              <a:ea typeface="Calibri"/>
              <a:cs typeface="Calibri"/>
              <a:sym typeface="Calibri"/>
            </a:endParaRPr>
          </a:p>
        </p:txBody>
      </p:sp>
      <p:pic>
        <p:nvPicPr>
          <p:cNvPr id="4" name="Picture 3" descr="A group of circles on a black background&#10;&#10;Description automatically generated">
            <a:extLst>
              <a:ext uri="{FF2B5EF4-FFF2-40B4-BE49-F238E27FC236}">
                <a16:creationId xmlns:a16="http://schemas.microsoft.com/office/drawing/2014/main" id="{38489245-0413-B060-5A6D-3479109F54DE}"/>
              </a:ext>
            </a:extLst>
          </p:cNvPr>
          <p:cNvPicPr>
            <a:picLocks noChangeAspect="1"/>
          </p:cNvPicPr>
          <p:nvPr userDrawn="1"/>
        </p:nvPicPr>
        <p:blipFill>
          <a:blip r:embed="rId6">
            <a:biLevel thresh="25000"/>
          </a:blip>
          <a:stretch>
            <a:fillRect/>
          </a:stretch>
        </p:blipFill>
        <p:spPr>
          <a:xfrm>
            <a:off x="254549" y="7900998"/>
            <a:ext cx="1315836" cy="239424"/>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656467"/>
          </a:solidFill>
          <a:latin typeface="Century Gothic" panose="020B0502020202020204" pitchFamily="34" charset="0"/>
          <a:ea typeface="Century Gothic" panose="020B0502020202020204" pitchFamily="34" charset="0"/>
          <a:cs typeface="Arial"/>
          <a:sym typeface="Arial"/>
        </a:defRPr>
      </a:lvl1pPr>
    </p:titleStyle>
    <p:bodyStyle>
      <a:defPPr marR="0" lvl="0" algn="l" rtl="0">
        <a:lnSpc>
          <a:spcPct val="100000"/>
        </a:lnSpc>
        <a:spcBef>
          <a:spcPts val="0"/>
        </a:spcBef>
        <a:spcAft>
          <a:spcPts val="0"/>
        </a:spcAft>
      </a:defPPr>
      <a:lvl1pPr marL="133330" marR="0" lvl="0" indent="0" algn="l" rtl="0">
        <a:lnSpc>
          <a:spcPct val="100000"/>
        </a:lnSpc>
        <a:spcBef>
          <a:spcPts val="0"/>
        </a:spcBef>
        <a:spcAft>
          <a:spcPts val="0"/>
        </a:spcAft>
        <a:buNone/>
        <a:defRPr sz="788" b="0" i="0" u="none" strike="noStrike" cap="none">
          <a:solidFill>
            <a:srgbClr val="000000"/>
          </a:solidFill>
          <a:latin typeface="Century Gothic" panose="020B0502020202020204" pitchFamily="34" charset="0"/>
          <a:ea typeface="Century Gothic" panose="020B0502020202020204" pitchFamily="34" charset="0"/>
          <a:cs typeface="Arial"/>
          <a:sym typeface="Arial"/>
        </a:defRPr>
      </a:lvl1pPr>
      <a:lvl2pPr marR="0" lvl="1"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78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chart" Target="../charts/chart2.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hart" Target="../charts/chart8.xml"/><Relationship Id="rId2" Type="http://schemas.openxmlformats.org/officeDocument/2006/relationships/chart" Target="../charts/chart6.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different fruits and vegetables&#10;&#10;Description automatically generated">
            <a:extLst>
              <a:ext uri="{FF2B5EF4-FFF2-40B4-BE49-F238E27FC236}">
                <a16:creationId xmlns:a16="http://schemas.microsoft.com/office/drawing/2014/main" id="{F2D1E0FD-DA48-4096-90F8-3BD18C04B040}"/>
              </a:ext>
            </a:extLst>
          </p:cNvPr>
          <p:cNvPicPr>
            <a:picLocks noChangeAspect="1"/>
          </p:cNvPicPr>
          <p:nvPr/>
        </p:nvPicPr>
        <p:blipFill>
          <a:blip r:embed="rId2"/>
          <a:stretch>
            <a:fillRect/>
          </a:stretch>
        </p:blipFill>
        <p:spPr>
          <a:xfrm>
            <a:off x="-1" y="1226"/>
            <a:ext cx="12226061" cy="4475524"/>
          </a:xfrm>
          <a:prstGeom prst="rect">
            <a:avLst/>
          </a:prstGeom>
        </p:spPr>
      </p:pic>
      <p:sp>
        <p:nvSpPr>
          <p:cNvPr id="24" name="Rectangle 23">
            <a:extLst>
              <a:ext uri="{FF2B5EF4-FFF2-40B4-BE49-F238E27FC236}">
                <a16:creationId xmlns:a16="http://schemas.microsoft.com/office/drawing/2014/main" id="{BFE3D27D-8BD8-40DB-81E2-E025FB87A030}"/>
              </a:ext>
            </a:extLst>
          </p:cNvPr>
          <p:cNvSpPr/>
          <p:nvPr/>
        </p:nvSpPr>
        <p:spPr>
          <a:xfrm>
            <a:off x="3609980" y="5838830"/>
            <a:ext cx="3257551" cy="1514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1"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0" name="Rectangle 29">
            <a:extLst>
              <a:ext uri="{FF2B5EF4-FFF2-40B4-BE49-F238E27FC236}">
                <a16:creationId xmlns:a16="http://schemas.microsoft.com/office/drawing/2014/main" id="{4DB63470-E293-4717-8D06-5140D5B69671}"/>
              </a:ext>
            </a:extLst>
          </p:cNvPr>
          <p:cNvSpPr/>
          <p:nvPr/>
        </p:nvSpPr>
        <p:spPr>
          <a:xfrm>
            <a:off x="3562352" y="6705601"/>
            <a:ext cx="464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1" i="0" u="none" strike="noStrike" kern="0" cap="none" spc="0" normalizeH="0" baseline="0" noProof="0" dirty="0">
              <a:ln>
                <a:noFill/>
              </a:ln>
              <a:solidFill>
                <a:srgbClr val="656467"/>
              </a:solidFill>
              <a:effectLst/>
              <a:uLnTx/>
              <a:uFillTx/>
              <a:latin typeface="Century Gothic" panose="020B0502020202020204" pitchFamily="34" charset="0"/>
              <a:ea typeface="+mn-ea"/>
              <a:cs typeface="+mn-cs"/>
              <a:sym typeface="Arial"/>
            </a:endParaRPr>
          </a:p>
        </p:txBody>
      </p:sp>
      <p:sp>
        <p:nvSpPr>
          <p:cNvPr id="9" name="TextBox 8">
            <a:extLst>
              <a:ext uri="{FF2B5EF4-FFF2-40B4-BE49-F238E27FC236}">
                <a16:creationId xmlns:a16="http://schemas.microsoft.com/office/drawing/2014/main" id="{F8872FB5-3B7B-67A1-9EB1-DD24AD406F36}"/>
              </a:ext>
            </a:extLst>
          </p:cNvPr>
          <p:cNvSpPr txBox="1"/>
          <p:nvPr/>
        </p:nvSpPr>
        <p:spPr>
          <a:xfrm>
            <a:off x="2087902" y="6203963"/>
            <a:ext cx="2917580" cy="768143"/>
          </a:xfrm>
          <a:prstGeom prst="rect">
            <a:avLst/>
          </a:prstGeom>
          <a:noFill/>
          <a:ln>
            <a:noFill/>
          </a:ln>
        </p:spPr>
        <p:txBody>
          <a:bodyPr wrap="square" lIns="68569" tIns="34275" rIns="68569" bIns="34275"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75" b="0"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t>Impact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1" b="0"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t>June 2024</a:t>
            </a:r>
          </a:p>
        </p:txBody>
      </p:sp>
      <p:sp>
        <p:nvSpPr>
          <p:cNvPr id="33" name="Rectangle 32">
            <a:extLst>
              <a:ext uri="{FF2B5EF4-FFF2-40B4-BE49-F238E27FC236}">
                <a16:creationId xmlns:a16="http://schemas.microsoft.com/office/drawing/2014/main" id="{6971D008-F67C-457D-643B-05C5DFD12DDA}"/>
              </a:ext>
            </a:extLst>
          </p:cNvPr>
          <p:cNvSpPr/>
          <p:nvPr/>
        </p:nvSpPr>
        <p:spPr>
          <a:xfrm>
            <a:off x="3609980" y="5838830"/>
            <a:ext cx="3257551" cy="1514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1"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4" name="Rectangle 33">
            <a:extLst>
              <a:ext uri="{FF2B5EF4-FFF2-40B4-BE49-F238E27FC236}">
                <a16:creationId xmlns:a16="http://schemas.microsoft.com/office/drawing/2014/main" id="{6FF024ED-72CD-EEC2-FCE5-3396EF434498}"/>
              </a:ext>
            </a:extLst>
          </p:cNvPr>
          <p:cNvSpPr/>
          <p:nvPr/>
        </p:nvSpPr>
        <p:spPr>
          <a:xfrm>
            <a:off x="3562352" y="6705601"/>
            <a:ext cx="4648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1" b="1" i="0" u="none" strike="noStrike" kern="0" cap="none" spc="0" normalizeH="0" baseline="0" noProof="0" dirty="0">
              <a:ln>
                <a:noFill/>
              </a:ln>
              <a:solidFill>
                <a:srgbClr val="656467"/>
              </a:solidFill>
              <a:effectLst/>
              <a:uLnTx/>
              <a:uFillTx/>
              <a:latin typeface="Century Gothic" panose="020B0502020202020204" pitchFamily="34" charset="0"/>
              <a:ea typeface="+mn-ea"/>
              <a:cs typeface="+mn-cs"/>
              <a:sym typeface="Arial"/>
            </a:endParaRPr>
          </a:p>
        </p:txBody>
      </p:sp>
      <p:sp>
        <p:nvSpPr>
          <p:cNvPr id="36" name="TextBox 35">
            <a:extLst>
              <a:ext uri="{FF2B5EF4-FFF2-40B4-BE49-F238E27FC236}">
                <a16:creationId xmlns:a16="http://schemas.microsoft.com/office/drawing/2014/main" id="{EF28138E-BE3A-3E28-94FE-EE0396C36A03}"/>
              </a:ext>
            </a:extLst>
          </p:cNvPr>
          <p:cNvSpPr txBox="1"/>
          <p:nvPr/>
        </p:nvSpPr>
        <p:spPr>
          <a:xfrm>
            <a:off x="3828080" y="5830134"/>
            <a:ext cx="2354811" cy="724023"/>
          </a:xfrm>
          <a:prstGeom prst="rect">
            <a:avLst/>
          </a:prstGeom>
          <a:noFill/>
          <a:ln>
            <a:noFill/>
          </a:ln>
        </p:spPr>
        <p:txBody>
          <a:bodyPr wrap="square" lIns="68569" tIns="34275" rIns="68569" bIns="34275"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50" b="0"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t>Impact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1" b="0"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t>June 2024</a:t>
            </a:r>
          </a:p>
        </p:txBody>
      </p:sp>
      <p:sp>
        <p:nvSpPr>
          <p:cNvPr id="38" name="TextBox 37">
            <a:extLst>
              <a:ext uri="{FF2B5EF4-FFF2-40B4-BE49-F238E27FC236}">
                <a16:creationId xmlns:a16="http://schemas.microsoft.com/office/drawing/2014/main" id="{F0399CF9-F74E-77CC-C26C-D31C6E1325FF}"/>
              </a:ext>
            </a:extLst>
          </p:cNvPr>
          <p:cNvSpPr txBox="1"/>
          <p:nvPr/>
        </p:nvSpPr>
        <p:spPr>
          <a:xfrm>
            <a:off x="393224" y="7532873"/>
            <a:ext cx="1550124" cy="190500"/>
          </a:xfrm>
          <a:prstGeom prst="rect">
            <a:avLst/>
          </a:prstGeom>
          <a:noFill/>
          <a:ln>
            <a:noFill/>
          </a:ln>
        </p:spPr>
        <p:txBody>
          <a:bodyPr wrap="square" lIns="68569" tIns="34275" rIns="68569" bIns="34275"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0" cap="none" spc="0" normalizeH="0" baseline="0" noProof="0" dirty="0">
                <a:ln>
                  <a:noFill/>
                </a:ln>
                <a:solidFill>
                  <a:srgbClr val="FFFFFF"/>
                </a:solidFill>
                <a:effectLst/>
                <a:uLnTx/>
                <a:uFillTx/>
                <a:latin typeface="Arial"/>
                <a:ea typeface="Calibri"/>
                <a:cs typeface="Calibri"/>
                <a:sym typeface="Calibri"/>
              </a:rPr>
              <a:t>Compiled by:</a:t>
            </a:r>
          </a:p>
        </p:txBody>
      </p:sp>
      <p:pic>
        <p:nvPicPr>
          <p:cNvPr id="37" name="Picture 36" descr="A group of circles on a black background&#10;&#10;Description automatically generated">
            <a:extLst>
              <a:ext uri="{FF2B5EF4-FFF2-40B4-BE49-F238E27FC236}">
                <a16:creationId xmlns:a16="http://schemas.microsoft.com/office/drawing/2014/main" id="{2EACC868-F1C9-DB77-6030-C46B671A4BB0}"/>
              </a:ext>
            </a:extLst>
          </p:cNvPr>
          <p:cNvPicPr>
            <a:picLocks noChangeAspect="1"/>
          </p:cNvPicPr>
          <p:nvPr/>
        </p:nvPicPr>
        <p:blipFill>
          <a:blip r:embed="rId3">
            <a:biLevel thresh="25000"/>
          </a:blip>
          <a:stretch>
            <a:fillRect/>
          </a:stretch>
        </p:blipFill>
        <p:spPr>
          <a:xfrm>
            <a:off x="465885" y="7791355"/>
            <a:ext cx="864685" cy="190500"/>
          </a:xfrm>
          <a:prstGeom prst="rect">
            <a:avLst/>
          </a:prstGeom>
        </p:spPr>
      </p:pic>
      <p:sp>
        <p:nvSpPr>
          <p:cNvPr id="2" name="Rectangle 1">
            <a:extLst>
              <a:ext uri="{FF2B5EF4-FFF2-40B4-BE49-F238E27FC236}">
                <a16:creationId xmlns:a16="http://schemas.microsoft.com/office/drawing/2014/main" id="{A0B38DB6-4618-3BD8-4771-FE16126E9558}"/>
              </a:ext>
            </a:extLst>
          </p:cNvPr>
          <p:cNvSpPr/>
          <p:nvPr/>
        </p:nvSpPr>
        <p:spPr>
          <a:xfrm>
            <a:off x="0" y="4476750"/>
            <a:ext cx="12226060" cy="37516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0399CF9-F74E-77CC-C26C-D31C6E1325FF}"/>
              </a:ext>
            </a:extLst>
          </p:cNvPr>
          <p:cNvSpPr txBox="1"/>
          <p:nvPr/>
        </p:nvSpPr>
        <p:spPr>
          <a:xfrm>
            <a:off x="153737" y="7532873"/>
            <a:ext cx="1550124" cy="190500"/>
          </a:xfrm>
          <a:prstGeom prst="rect">
            <a:avLst/>
          </a:prstGeom>
          <a:noFill/>
          <a:ln>
            <a:noFill/>
          </a:ln>
        </p:spPr>
        <p:txBody>
          <a:bodyPr wrap="square" lIns="68569" tIns="34275" rIns="68569" bIns="34275" rtlCol="0" anchor="t" anchorCtr="0">
            <a:noAutofit/>
          </a:bodyPr>
          <a:lstStyle/>
          <a:p>
            <a:r>
              <a:rPr lang="en-US" sz="900" i="1" dirty="0">
                <a:solidFill>
                  <a:srgbClr val="656467"/>
                </a:solidFill>
                <a:latin typeface="+mj-lt"/>
                <a:ea typeface="Calibri"/>
                <a:cs typeface="Calibri"/>
                <a:sym typeface="Calibri"/>
              </a:rPr>
              <a:t>Compiled by:</a:t>
            </a:r>
          </a:p>
        </p:txBody>
      </p:sp>
      <p:pic>
        <p:nvPicPr>
          <p:cNvPr id="4" name="Picture 3">
            <a:extLst>
              <a:ext uri="{FF2B5EF4-FFF2-40B4-BE49-F238E27FC236}">
                <a16:creationId xmlns:a16="http://schemas.microsoft.com/office/drawing/2014/main" id="{3335A639-5E28-0E8D-834E-8021EAE79A5F}"/>
              </a:ext>
            </a:extLst>
          </p:cNvPr>
          <p:cNvPicPr>
            <a:picLocks noChangeAspect="1"/>
          </p:cNvPicPr>
          <p:nvPr/>
        </p:nvPicPr>
        <p:blipFill>
          <a:blip r:embed="rId4"/>
          <a:stretch>
            <a:fillRect/>
          </a:stretch>
        </p:blipFill>
        <p:spPr>
          <a:xfrm>
            <a:off x="-2" y="4476750"/>
            <a:ext cx="3331032" cy="1126489"/>
          </a:xfrm>
          <a:prstGeom prst="rect">
            <a:avLst/>
          </a:prstGeom>
        </p:spPr>
      </p:pic>
      <p:pic>
        <p:nvPicPr>
          <p:cNvPr id="7" name="Picture 6" descr="A group of circles on a black background&#10;&#10;Description automatically generated">
            <a:extLst>
              <a:ext uri="{FF2B5EF4-FFF2-40B4-BE49-F238E27FC236}">
                <a16:creationId xmlns:a16="http://schemas.microsoft.com/office/drawing/2014/main" id="{2EACC868-F1C9-DB77-6030-C46B671A4BB0}"/>
              </a:ext>
            </a:extLst>
          </p:cNvPr>
          <p:cNvPicPr>
            <a:picLocks noChangeAspect="1"/>
          </p:cNvPicPr>
          <p:nvPr/>
        </p:nvPicPr>
        <p:blipFill>
          <a:blip r:embed="rId3">
            <a:grayscl/>
          </a:blip>
          <a:stretch>
            <a:fillRect/>
          </a:stretch>
        </p:blipFill>
        <p:spPr>
          <a:xfrm>
            <a:off x="226398" y="7791355"/>
            <a:ext cx="864685" cy="190500"/>
          </a:xfrm>
          <a:prstGeom prst="rect">
            <a:avLst/>
          </a:prstGeom>
        </p:spPr>
      </p:pic>
      <p:sp>
        <p:nvSpPr>
          <p:cNvPr id="8" name="TextBox 7">
            <a:extLst>
              <a:ext uri="{FF2B5EF4-FFF2-40B4-BE49-F238E27FC236}">
                <a16:creationId xmlns:a16="http://schemas.microsoft.com/office/drawing/2014/main" id="{F9E37848-4817-C00B-F9E7-3281E5555709}"/>
              </a:ext>
            </a:extLst>
          </p:cNvPr>
          <p:cNvSpPr txBox="1"/>
          <p:nvPr/>
        </p:nvSpPr>
        <p:spPr>
          <a:xfrm>
            <a:off x="70340" y="5680734"/>
            <a:ext cx="3198456" cy="1069257"/>
          </a:xfrm>
          <a:prstGeom prst="rect">
            <a:avLst/>
          </a:prstGeom>
          <a:noFill/>
          <a:ln>
            <a:noFill/>
          </a:ln>
        </p:spPr>
        <p:txBody>
          <a:bodyPr wrap="square" lIns="91425" tIns="45700" rIns="91425" bIns="45700" rtlCol="0" anchor="t" anchorCtr="0">
            <a:noAutofit/>
          </a:bodyPr>
          <a:lstStyle/>
          <a:p>
            <a:r>
              <a:rPr lang="en-US" sz="2300" b="1" dirty="0">
                <a:solidFill>
                  <a:srgbClr val="656467"/>
                </a:solidFill>
                <a:latin typeface="Century Gothic" panose="020B0502020202020204" pitchFamily="34" charset="0"/>
                <a:ea typeface="Calibri"/>
                <a:cs typeface="Calibri"/>
                <a:sym typeface="Calibri"/>
              </a:rPr>
              <a:t>Financial Outcome</a:t>
            </a:r>
          </a:p>
          <a:p>
            <a:r>
              <a:rPr lang="en-IN" sz="2300" dirty="0">
                <a:solidFill>
                  <a:srgbClr val="656467"/>
                </a:solidFill>
                <a:latin typeface="Century Gothic" panose="020B0502020202020204" pitchFamily="34" charset="0"/>
                <a:ea typeface="Calibri"/>
                <a:cs typeface="Calibri"/>
                <a:sym typeface="Calibri"/>
              </a:rPr>
              <a:t>Sep 2024</a:t>
            </a:r>
            <a:endParaRPr lang="en-US" sz="2300" dirty="0">
              <a:solidFill>
                <a:srgbClr val="656467"/>
              </a:solidFill>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2260948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90E35747-0C04-D593-27C3-605A962A3CE8}"/>
              </a:ext>
            </a:extLst>
          </p:cNvPr>
          <p:cNvSpPr>
            <a:spLocks noGrp="1"/>
          </p:cNvSpPr>
          <p:nvPr>
            <p:ph type="title"/>
          </p:nvPr>
        </p:nvSpPr>
        <p:spPr>
          <a:xfrm>
            <a:off x="254194" y="252439"/>
            <a:ext cx="11505063" cy="565540"/>
          </a:xfrm>
        </p:spPr>
        <p:txBody>
          <a:bodyPr/>
          <a:lstStyle/>
          <a:p>
            <a:r>
              <a:rPr lang="en-GB" sz="2400" b="1" dirty="0">
                <a:solidFill>
                  <a:srgbClr val="656467"/>
                </a:solidFill>
                <a:latin typeface="Century Gothic" panose="020B0502020202020204" pitchFamily="34" charset="0"/>
              </a:rPr>
              <a:t>Financial Overview</a:t>
            </a:r>
          </a:p>
        </p:txBody>
      </p:sp>
      <p:sp>
        <p:nvSpPr>
          <p:cNvPr id="24" name="Rectangle 23">
            <a:extLst>
              <a:ext uri="{FF2B5EF4-FFF2-40B4-BE49-F238E27FC236}">
                <a16:creationId xmlns:a16="http://schemas.microsoft.com/office/drawing/2014/main" id="{1AC1E7A1-0F24-666D-BCF5-36D7D6711459}"/>
              </a:ext>
            </a:extLst>
          </p:cNvPr>
          <p:cNvSpPr/>
          <p:nvPr/>
        </p:nvSpPr>
        <p:spPr>
          <a:xfrm>
            <a:off x="3629005" y="2011140"/>
            <a:ext cx="8532516" cy="3856201"/>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dirty="0">
              <a:ln>
                <a:noFill/>
              </a:ln>
              <a:solidFill>
                <a:srgbClr val="FFFFFF"/>
              </a:solidFill>
              <a:effectLst/>
              <a:uLnTx/>
              <a:uFillTx/>
              <a:latin typeface="Century Gothic" panose="020B0502020202020204" pitchFamily="34" charset="0"/>
              <a:sym typeface="Arial"/>
            </a:endParaRPr>
          </a:p>
        </p:txBody>
      </p:sp>
      <p:sp>
        <p:nvSpPr>
          <p:cNvPr id="2" name="TextBox 1">
            <a:extLst>
              <a:ext uri="{FF2B5EF4-FFF2-40B4-BE49-F238E27FC236}">
                <a16:creationId xmlns:a16="http://schemas.microsoft.com/office/drawing/2014/main" id="{D8440059-38A1-E04F-EECE-18E5C13D3F5D}"/>
              </a:ext>
            </a:extLst>
          </p:cNvPr>
          <p:cNvSpPr txBox="1"/>
          <p:nvPr/>
        </p:nvSpPr>
        <p:spPr>
          <a:xfrm>
            <a:off x="254194" y="898872"/>
            <a:ext cx="11642532" cy="4558893"/>
          </a:xfrm>
          <a:prstGeom prst="rect">
            <a:avLst/>
          </a:prstGeom>
          <a:noFill/>
          <a:ln>
            <a:noFill/>
          </a:ln>
        </p:spPr>
        <p:txBody>
          <a:bodyPr wrap="square" lIns="91425" tIns="45700" rIns="91425" bIns="45700" rtlCol="0" anchor="t" anchorCtr="0">
            <a:noAutofit/>
          </a:bodyPr>
          <a:lstStyle/>
          <a:p>
            <a:pPr lvl="1" algn="just"/>
            <a:r>
              <a:rPr lang="en-US" sz="1600" b="1" dirty="0">
                <a:solidFill>
                  <a:srgbClr val="F37225"/>
                </a:solidFill>
                <a:latin typeface="Century Gothic" panose="020B0502020202020204" pitchFamily="34" charset="0"/>
              </a:rPr>
              <a:t>Grant &amp; Activity Timelines</a:t>
            </a:r>
          </a:p>
          <a:p>
            <a:pPr marL="171444" indent="-171444" algn="just">
              <a:buFont typeface="Arial" panose="020B0604020202020204" pitchFamily="34" charset="0"/>
              <a:buChar char="•"/>
            </a:pPr>
            <a:endParaRPr lang="en-US" dirty="0">
              <a:solidFill>
                <a:srgbClr val="656467"/>
              </a:solidFill>
              <a:latin typeface="Century Gothic" panose="020B0502020202020204" pitchFamily="34" charset="0"/>
            </a:endParaRPr>
          </a:p>
          <a:p>
            <a:pPr algn="just"/>
            <a:endParaRPr lang="en-US" sz="1200" dirty="0">
              <a:solidFill>
                <a:srgbClr val="656467"/>
              </a:solidFill>
              <a:latin typeface="Century Gothic" panose="020B0502020202020204" pitchFamily="34" charset="0"/>
            </a:endParaRPr>
          </a:p>
        </p:txBody>
      </p:sp>
      <p:grpSp>
        <p:nvGrpSpPr>
          <p:cNvPr id="3" name="Group 2">
            <a:extLst>
              <a:ext uri="{FF2B5EF4-FFF2-40B4-BE49-F238E27FC236}">
                <a16:creationId xmlns:a16="http://schemas.microsoft.com/office/drawing/2014/main" id="{661B6CD2-3302-E9D1-018E-676726E718CD}"/>
              </a:ext>
            </a:extLst>
          </p:cNvPr>
          <p:cNvGrpSpPr/>
          <p:nvPr/>
        </p:nvGrpSpPr>
        <p:grpSpPr>
          <a:xfrm flipV="1">
            <a:off x="2651123" y="3648075"/>
            <a:ext cx="2438400" cy="2105027"/>
            <a:chOff x="608012" y="1781173"/>
            <a:chExt cx="2438400" cy="2105027"/>
          </a:xfrm>
        </p:grpSpPr>
        <p:sp>
          <p:nvSpPr>
            <p:cNvPr id="5" name="Arc 4">
              <a:extLst>
                <a:ext uri="{FF2B5EF4-FFF2-40B4-BE49-F238E27FC236}">
                  <a16:creationId xmlns:a16="http://schemas.microsoft.com/office/drawing/2014/main" id="{ACED25AC-B349-128C-ADAB-ACF5724C73D5}"/>
                </a:ext>
              </a:extLst>
            </p:cNvPr>
            <p:cNvSpPr/>
            <p:nvPr/>
          </p:nvSpPr>
          <p:spPr>
            <a:xfrm>
              <a:off x="1674812" y="2514600"/>
              <a:ext cx="1371600" cy="1371600"/>
            </a:xfrm>
            <a:prstGeom prst="arc">
              <a:avLst>
                <a:gd name="adj1" fmla="val 10812873"/>
                <a:gd name="adj2" fmla="val 16131434"/>
              </a:avLst>
            </a:prstGeom>
            <a:noFill/>
            <a:ln w="76200" cap="rnd" cmpd="sng" algn="ctr">
              <a:solidFill>
                <a:srgbClr val="3BA0BB"/>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0" name="Freeform 19">
              <a:extLst>
                <a:ext uri="{FF2B5EF4-FFF2-40B4-BE49-F238E27FC236}">
                  <a16:creationId xmlns:a16="http://schemas.microsoft.com/office/drawing/2014/main" id="{FCE8AB05-954C-2FA2-F05D-9F2F58D5D905}"/>
                </a:ext>
              </a:extLst>
            </p:cNvPr>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3BA0BB"/>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3" name="Freeform 20">
              <a:extLst>
                <a:ext uri="{FF2B5EF4-FFF2-40B4-BE49-F238E27FC236}">
                  <a16:creationId xmlns:a16="http://schemas.microsoft.com/office/drawing/2014/main" id="{641E8797-DD6C-8101-4B50-552A8102328C}"/>
                </a:ext>
              </a:extLst>
            </p:cNvPr>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3BA0BB"/>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grpSp>
      <p:grpSp>
        <p:nvGrpSpPr>
          <p:cNvPr id="14" name="Group 13">
            <a:extLst>
              <a:ext uri="{FF2B5EF4-FFF2-40B4-BE49-F238E27FC236}">
                <a16:creationId xmlns:a16="http://schemas.microsoft.com/office/drawing/2014/main" id="{4E740A00-F642-60A6-7469-3B1E92D8D27D}"/>
              </a:ext>
            </a:extLst>
          </p:cNvPr>
          <p:cNvGrpSpPr/>
          <p:nvPr/>
        </p:nvGrpSpPr>
        <p:grpSpPr>
          <a:xfrm>
            <a:off x="455612" y="2925763"/>
            <a:ext cx="2438400" cy="2105027"/>
            <a:chOff x="608012" y="1781173"/>
            <a:chExt cx="2438400" cy="2105027"/>
          </a:xfrm>
        </p:grpSpPr>
        <p:sp>
          <p:nvSpPr>
            <p:cNvPr id="17" name="Arc 16">
              <a:extLst>
                <a:ext uri="{FF2B5EF4-FFF2-40B4-BE49-F238E27FC236}">
                  <a16:creationId xmlns:a16="http://schemas.microsoft.com/office/drawing/2014/main" id="{BF46DB50-DB92-7164-17FA-9D22D4F99B90}"/>
                </a:ext>
              </a:extLst>
            </p:cNvPr>
            <p:cNvSpPr/>
            <p:nvPr/>
          </p:nvSpPr>
          <p:spPr>
            <a:xfrm>
              <a:off x="1674812" y="2514600"/>
              <a:ext cx="1371600" cy="1371600"/>
            </a:xfrm>
            <a:prstGeom prst="arc">
              <a:avLst>
                <a:gd name="adj1" fmla="val 10812873"/>
                <a:gd name="adj2" fmla="val 16131434"/>
              </a:avLst>
            </a:prstGeom>
            <a:noFill/>
            <a:ln w="76200" cap="rnd" cmpd="sng" algn="ctr">
              <a:solidFill>
                <a:srgbClr val="C2D348">
                  <a:lumMod val="75000"/>
                </a:srgbClr>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8" name="Freeform 14">
              <a:extLst>
                <a:ext uri="{FF2B5EF4-FFF2-40B4-BE49-F238E27FC236}">
                  <a16:creationId xmlns:a16="http://schemas.microsoft.com/office/drawing/2014/main" id="{0B99AF07-2781-168D-4FA0-8E05ED2B6356}"/>
                </a:ext>
              </a:extLst>
            </p:cNvPr>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C2D348">
                  <a:lumMod val="75000"/>
                </a:srgbClr>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9" name="Freeform 15">
              <a:extLst>
                <a:ext uri="{FF2B5EF4-FFF2-40B4-BE49-F238E27FC236}">
                  <a16:creationId xmlns:a16="http://schemas.microsoft.com/office/drawing/2014/main" id="{A294B0C3-D2E1-DC35-6ADE-DD0D98D36732}"/>
                </a:ext>
              </a:extLst>
            </p:cNvPr>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C2D348">
                  <a:lumMod val="75000"/>
                </a:srgbClr>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grpSp>
      <p:grpSp>
        <p:nvGrpSpPr>
          <p:cNvPr id="20" name="Group 19">
            <a:extLst>
              <a:ext uri="{FF2B5EF4-FFF2-40B4-BE49-F238E27FC236}">
                <a16:creationId xmlns:a16="http://schemas.microsoft.com/office/drawing/2014/main" id="{A4E4B81F-389B-CE52-DE3D-31E861287A15}"/>
              </a:ext>
            </a:extLst>
          </p:cNvPr>
          <p:cNvGrpSpPr/>
          <p:nvPr/>
        </p:nvGrpSpPr>
        <p:grpSpPr>
          <a:xfrm>
            <a:off x="4875212" y="2925763"/>
            <a:ext cx="2438400" cy="2105027"/>
            <a:chOff x="608012" y="1781173"/>
            <a:chExt cx="2438400" cy="2105027"/>
          </a:xfrm>
        </p:grpSpPr>
        <p:sp>
          <p:nvSpPr>
            <p:cNvPr id="21" name="Arc 20">
              <a:extLst>
                <a:ext uri="{FF2B5EF4-FFF2-40B4-BE49-F238E27FC236}">
                  <a16:creationId xmlns:a16="http://schemas.microsoft.com/office/drawing/2014/main" id="{00B8E493-A0FB-9100-A919-07B2BD461DA2}"/>
                </a:ext>
              </a:extLst>
            </p:cNvPr>
            <p:cNvSpPr/>
            <p:nvPr/>
          </p:nvSpPr>
          <p:spPr>
            <a:xfrm>
              <a:off x="1674812" y="2514600"/>
              <a:ext cx="1371600" cy="1371600"/>
            </a:xfrm>
            <a:prstGeom prst="arc">
              <a:avLst>
                <a:gd name="adj1" fmla="val 10812873"/>
                <a:gd name="adj2" fmla="val 16131434"/>
              </a:avLst>
            </a:prstGeom>
            <a:noFill/>
            <a:ln w="76200" cap="rnd" cmpd="sng" algn="ctr">
              <a:solidFill>
                <a:srgbClr val="896FA8"/>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23" name="Freeform 29">
              <a:extLst>
                <a:ext uri="{FF2B5EF4-FFF2-40B4-BE49-F238E27FC236}">
                  <a16:creationId xmlns:a16="http://schemas.microsoft.com/office/drawing/2014/main" id="{D41A6B43-B0FF-C67E-BF5D-DC93E2C0F317}"/>
                </a:ext>
              </a:extLst>
            </p:cNvPr>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896FA8"/>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26" name="Freeform 30">
              <a:extLst>
                <a:ext uri="{FF2B5EF4-FFF2-40B4-BE49-F238E27FC236}">
                  <a16:creationId xmlns:a16="http://schemas.microsoft.com/office/drawing/2014/main" id="{E8E1DF39-F945-3727-CD9F-455A3B9175DC}"/>
                </a:ext>
              </a:extLst>
            </p:cNvPr>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896FA8"/>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grpSp>
      <p:grpSp>
        <p:nvGrpSpPr>
          <p:cNvPr id="27" name="Group 26">
            <a:extLst>
              <a:ext uri="{FF2B5EF4-FFF2-40B4-BE49-F238E27FC236}">
                <a16:creationId xmlns:a16="http://schemas.microsoft.com/office/drawing/2014/main" id="{0558345D-37F3-ECFC-8269-13EE3AE649CE}"/>
              </a:ext>
            </a:extLst>
          </p:cNvPr>
          <p:cNvGrpSpPr/>
          <p:nvPr/>
        </p:nvGrpSpPr>
        <p:grpSpPr>
          <a:xfrm flipV="1">
            <a:off x="7070723" y="3648075"/>
            <a:ext cx="2438400" cy="2105027"/>
            <a:chOff x="608012" y="1781173"/>
            <a:chExt cx="2438400" cy="2105027"/>
          </a:xfrm>
        </p:grpSpPr>
        <p:sp>
          <p:nvSpPr>
            <p:cNvPr id="28" name="Arc 27">
              <a:extLst>
                <a:ext uri="{FF2B5EF4-FFF2-40B4-BE49-F238E27FC236}">
                  <a16:creationId xmlns:a16="http://schemas.microsoft.com/office/drawing/2014/main" id="{4591B98B-13EA-E399-E586-36AC4A73FED9}"/>
                </a:ext>
              </a:extLst>
            </p:cNvPr>
            <p:cNvSpPr/>
            <p:nvPr/>
          </p:nvSpPr>
          <p:spPr>
            <a:xfrm>
              <a:off x="1674812" y="2514600"/>
              <a:ext cx="1371600" cy="1371600"/>
            </a:xfrm>
            <a:prstGeom prst="arc">
              <a:avLst>
                <a:gd name="adj1" fmla="val 10812873"/>
                <a:gd name="adj2" fmla="val 16131434"/>
              </a:avLst>
            </a:prstGeom>
            <a:noFill/>
            <a:ln w="76200" cap="rnd" cmpd="sng" algn="ctr">
              <a:solidFill>
                <a:srgbClr val="55983A"/>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29" name="Freeform 33">
              <a:extLst>
                <a:ext uri="{FF2B5EF4-FFF2-40B4-BE49-F238E27FC236}">
                  <a16:creationId xmlns:a16="http://schemas.microsoft.com/office/drawing/2014/main" id="{6B204FAB-2E5B-D918-EE1A-F8486C0B45E6}"/>
                </a:ext>
              </a:extLst>
            </p:cNvPr>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55983A"/>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31" name="Freeform 34">
              <a:extLst>
                <a:ext uri="{FF2B5EF4-FFF2-40B4-BE49-F238E27FC236}">
                  <a16:creationId xmlns:a16="http://schemas.microsoft.com/office/drawing/2014/main" id="{E3F42362-A7A4-6BDE-825A-8C25452048FE}"/>
                </a:ext>
              </a:extLst>
            </p:cNvPr>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55983A"/>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grpSp>
      <p:grpSp>
        <p:nvGrpSpPr>
          <p:cNvPr id="32" name="Group 31">
            <a:extLst>
              <a:ext uri="{FF2B5EF4-FFF2-40B4-BE49-F238E27FC236}">
                <a16:creationId xmlns:a16="http://schemas.microsoft.com/office/drawing/2014/main" id="{E7F43A77-D471-C485-A9AA-7E27CA870CD3}"/>
              </a:ext>
            </a:extLst>
          </p:cNvPr>
          <p:cNvGrpSpPr/>
          <p:nvPr/>
        </p:nvGrpSpPr>
        <p:grpSpPr>
          <a:xfrm>
            <a:off x="9294812" y="2925763"/>
            <a:ext cx="2438400" cy="2105027"/>
            <a:chOff x="608012" y="1781173"/>
            <a:chExt cx="2438400" cy="2105027"/>
          </a:xfrm>
        </p:grpSpPr>
        <p:sp>
          <p:nvSpPr>
            <p:cNvPr id="34" name="Arc 33">
              <a:extLst>
                <a:ext uri="{FF2B5EF4-FFF2-40B4-BE49-F238E27FC236}">
                  <a16:creationId xmlns:a16="http://schemas.microsoft.com/office/drawing/2014/main" id="{D2FAFA58-9969-A65A-1F88-83423428CA82}"/>
                </a:ext>
              </a:extLst>
            </p:cNvPr>
            <p:cNvSpPr/>
            <p:nvPr/>
          </p:nvSpPr>
          <p:spPr>
            <a:xfrm>
              <a:off x="1674812" y="2514600"/>
              <a:ext cx="1371600" cy="1371600"/>
            </a:xfrm>
            <a:prstGeom prst="arc">
              <a:avLst>
                <a:gd name="adj1" fmla="val 10812873"/>
                <a:gd name="adj2" fmla="val 16131434"/>
              </a:avLst>
            </a:prstGeom>
            <a:noFill/>
            <a:ln w="76200" cap="rnd" cmpd="sng" algn="ctr">
              <a:solidFill>
                <a:srgbClr val="D64242"/>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35" name="Freeform 43">
              <a:extLst>
                <a:ext uri="{FF2B5EF4-FFF2-40B4-BE49-F238E27FC236}">
                  <a16:creationId xmlns:a16="http://schemas.microsoft.com/office/drawing/2014/main" id="{52D1FEA0-FEF8-0181-4FF3-50B5BB4A5FFC}"/>
                </a:ext>
              </a:extLst>
            </p:cNvPr>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D64242"/>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36" name="Freeform 44">
              <a:extLst>
                <a:ext uri="{FF2B5EF4-FFF2-40B4-BE49-F238E27FC236}">
                  <a16:creationId xmlns:a16="http://schemas.microsoft.com/office/drawing/2014/main" id="{C31E7BD0-0303-4385-B667-717D801AED5B}"/>
                </a:ext>
              </a:extLst>
            </p:cNvPr>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noFill/>
            <a:ln w="76200" cap="rnd" cmpd="sng" algn="ctr">
              <a:solidFill>
                <a:srgbClr val="D64242"/>
              </a:solidFill>
              <a:prstDash val="solid"/>
              <a:headEnd type="none"/>
              <a:tailEnd type="oval" w="med" len="me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grpSp>
      <p:grpSp>
        <p:nvGrpSpPr>
          <p:cNvPr id="37" name="Group 36">
            <a:extLst>
              <a:ext uri="{FF2B5EF4-FFF2-40B4-BE49-F238E27FC236}">
                <a16:creationId xmlns:a16="http://schemas.microsoft.com/office/drawing/2014/main" id="{F41FDE46-B8F5-D947-7B99-21F0CE7C8469}"/>
              </a:ext>
            </a:extLst>
          </p:cNvPr>
          <p:cNvGrpSpPr/>
          <p:nvPr/>
        </p:nvGrpSpPr>
        <p:grpSpPr>
          <a:xfrm>
            <a:off x="1660523" y="3787775"/>
            <a:ext cx="1066800" cy="1066800"/>
            <a:chOff x="9726611" y="2667000"/>
            <a:chExt cx="1066800" cy="1066800"/>
          </a:xfrm>
        </p:grpSpPr>
        <p:sp>
          <p:nvSpPr>
            <p:cNvPr id="38" name="Oval 37">
              <a:extLst>
                <a:ext uri="{FF2B5EF4-FFF2-40B4-BE49-F238E27FC236}">
                  <a16:creationId xmlns:a16="http://schemas.microsoft.com/office/drawing/2014/main" id="{4DBB2BBF-9907-0F09-2680-C11EF388CDE8}"/>
                </a:ext>
              </a:extLst>
            </p:cNvPr>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9" name="Oval 38">
              <a:extLst>
                <a:ext uri="{FF2B5EF4-FFF2-40B4-BE49-F238E27FC236}">
                  <a16:creationId xmlns:a16="http://schemas.microsoft.com/office/drawing/2014/main" id="{C500F6EF-09F1-2EE9-CBC4-044190A3F008}"/>
                </a:ext>
              </a:extLst>
            </p:cNvPr>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grpSp>
      <p:grpSp>
        <p:nvGrpSpPr>
          <p:cNvPr id="40" name="Group 39">
            <a:extLst>
              <a:ext uri="{FF2B5EF4-FFF2-40B4-BE49-F238E27FC236}">
                <a16:creationId xmlns:a16="http://schemas.microsoft.com/office/drawing/2014/main" id="{564405B5-AAF4-03C8-0E15-D1B89CD93AA7}"/>
              </a:ext>
            </a:extLst>
          </p:cNvPr>
          <p:cNvGrpSpPr/>
          <p:nvPr/>
        </p:nvGrpSpPr>
        <p:grpSpPr>
          <a:xfrm>
            <a:off x="3870323" y="3787775"/>
            <a:ext cx="1066800" cy="1066800"/>
            <a:chOff x="9726611" y="2667000"/>
            <a:chExt cx="1066800" cy="1066800"/>
          </a:xfrm>
        </p:grpSpPr>
        <p:sp>
          <p:nvSpPr>
            <p:cNvPr id="41" name="Oval 40">
              <a:extLst>
                <a:ext uri="{FF2B5EF4-FFF2-40B4-BE49-F238E27FC236}">
                  <a16:creationId xmlns:a16="http://schemas.microsoft.com/office/drawing/2014/main" id="{55AEDF52-F847-E979-221F-56CCEDB4C403}"/>
                </a:ext>
              </a:extLst>
            </p:cNvPr>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42" name="Oval 41">
              <a:extLst>
                <a:ext uri="{FF2B5EF4-FFF2-40B4-BE49-F238E27FC236}">
                  <a16:creationId xmlns:a16="http://schemas.microsoft.com/office/drawing/2014/main" id="{AC2970DC-1E0F-CF56-10D2-82C566DBB6CE}"/>
                </a:ext>
              </a:extLst>
            </p:cNvPr>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grpSp>
      <p:grpSp>
        <p:nvGrpSpPr>
          <p:cNvPr id="43" name="Group 42">
            <a:extLst>
              <a:ext uri="{FF2B5EF4-FFF2-40B4-BE49-F238E27FC236}">
                <a16:creationId xmlns:a16="http://schemas.microsoft.com/office/drawing/2014/main" id="{C20D61D5-2810-123E-1299-9CF5C4DE3644}"/>
              </a:ext>
            </a:extLst>
          </p:cNvPr>
          <p:cNvGrpSpPr/>
          <p:nvPr/>
        </p:nvGrpSpPr>
        <p:grpSpPr>
          <a:xfrm>
            <a:off x="6080123" y="3787775"/>
            <a:ext cx="1066800" cy="1066800"/>
            <a:chOff x="9726611" y="2667000"/>
            <a:chExt cx="1066800" cy="1066800"/>
          </a:xfrm>
        </p:grpSpPr>
        <p:sp>
          <p:nvSpPr>
            <p:cNvPr id="44" name="Oval 43">
              <a:extLst>
                <a:ext uri="{FF2B5EF4-FFF2-40B4-BE49-F238E27FC236}">
                  <a16:creationId xmlns:a16="http://schemas.microsoft.com/office/drawing/2014/main" id="{15FA8AA6-BF78-862D-7804-BD4DF9491EDA}"/>
                </a:ext>
              </a:extLst>
            </p:cNvPr>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45" name="Oval 44">
              <a:extLst>
                <a:ext uri="{FF2B5EF4-FFF2-40B4-BE49-F238E27FC236}">
                  <a16:creationId xmlns:a16="http://schemas.microsoft.com/office/drawing/2014/main" id="{8CC01664-9146-8905-1F08-09E25E64FB0E}"/>
                </a:ext>
              </a:extLst>
            </p:cNvPr>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grpSp>
      <p:grpSp>
        <p:nvGrpSpPr>
          <p:cNvPr id="46" name="Group 45">
            <a:extLst>
              <a:ext uri="{FF2B5EF4-FFF2-40B4-BE49-F238E27FC236}">
                <a16:creationId xmlns:a16="http://schemas.microsoft.com/office/drawing/2014/main" id="{0D56632D-9F76-6A23-5BDF-98460D2E459E}"/>
              </a:ext>
            </a:extLst>
          </p:cNvPr>
          <p:cNvGrpSpPr/>
          <p:nvPr/>
        </p:nvGrpSpPr>
        <p:grpSpPr>
          <a:xfrm>
            <a:off x="8289923" y="3787775"/>
            <a:ext cx="1066800" cy="1066800"/>
            <a:chOff x="9726611" y="2667000"/>
            <a:chExt cx="1066800" cy="1066800"/>
          </a:xfrm>
        </p:grpSpPr>
        <p:sp>
          <p:nvSpPr>
            <p:cNvPr id="47" name="Oval 46">
              <a:extLst>
                <a:ext uri="{FF2B5EF4-FFF2-40B4-BE49-F238E27FC236}">
                  <a16:creationId xmlns:a16="http://schemas.microsoft.com/office/drawing/2014/main" id="{2838DE70-09D7-B197-4521-14D45CEE248F}"/>
                </a:ext>
              </a:extLst>
            </p:cNvPr>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48" name="Oval 47">
              <a:extLst>
                <a:ext uri="{FF2B5EF4-FFF2-40B4-BE49-F238E27FC236}">
                  <a16:creationId xmlns:a16="http://schemas.microsoft.com/office/drawing/2014/main" id="{916628DE-3049-4884-9C06-FE33698E44ED}"/>
                </a:ext>
              </a:extLst>
            </p:cNvPr>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grpSp>
      <p:grpSp>
        <p:nvGrpSpPr>
          <p:cNvPr id="49" name="Group 48">
            <a:extLst>
              <a:ext uri="{FF2B5EF4-FFF2-40B4-BE49-F238E27FC236}">
                <a16:creationId xmlns:a16="http://schemas.microsoft.com/office/drawing/2014/main" id="{D44D9F42-17BA-7C68-0E94-C066B18CFD87}"/>
              </a:ext>
            </a:extLst>
          </p:cNvPr>
          <p:cNvGrpSpPr/>
          <p:nvPr/>
        </p:nvGrpSpPr>
        <p:grpSpPr>
          <a:xfrm>
            <a:off x="10499723" y="3787775"/>
            <a:ext cx="1066800" cy="1066800"/>
            <a:chOff x="9726611" y="2667000"/>
            <a:chExt cx="1066800" cy="1066800"/>
          </a:xfrm>
        </p:grpSpPr>
        <p:sp>
          <p:nvSpPr>
            <p:cNvPr id="50" name="Oval 49">
              <a:extLst>
                <a:ext uri="{FF2B5EF4-FFF2-40B4-BE49-F238E27FC236}">
                  <a16:creationId xmlns:a16="http://schemas.microsoft.com/office/drawing/2014/main" id="{A19DD3E7-3EC7-910A-A563-14EE9DC1477B}"/>
                </a:ext>
              </a:extLst>
            </p:cNvPr>
            <p:cNvSpPr/>
            <p:nvPr/>
          </p:nvSpPr>
          <p:spPr>
            <a:xfrm>
              <a:off x="9726611" y="2667000"/>
              <a:ext cx="1066800" cy="1066800"/>
            </a:xfrm>
            <a:prstGeom prst="ellipse">
              <a:avLst/>
            </a:prstGeom>
            <a:solidFill>
              <a:sysClr val="window" lastClr="FFFFFF"/>
            </a:solidFill>
            <a:ln w="25400" cap="flat" cmpd="sng" algn="ctr">
              <a:noFill/>
              <a:prstDash val="solid"/>
            </a:ln>
            <a:effectLst>
              <a:outerShdw blurRad="190500" dist="88900" dir="2700000" algn="tl" rotWithShape="0">
                <a:prstClr val="black">
                  <a:alpha val="30000"/>
                </a:prstClr>
              </a:outerShdw>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1" name="Oval 50">
              <a:extLst>
                <a:ext uri="{FF2B5EF4-FFF2-40B4-BE49-F238E27FC236}">
                  <a16:creationId xmlns:a16="http://schemas.microsoft.com/office/drawing/2014/main" id="{FD21F47D-F8B1-7052-1D1E-D1636B1351B2}"/>
                </a:ext>
              </a:extLst>
            </p:cNvPr>
            <p:cNvSpPr>
              <a:spLocks noChangeAspect="1"/>
            </p:cNvSpPr>
            <p:nvPr/>
          </p:nvSpPr>
          <p:spPr>
            <a:xfrm>
              <a:off x="9828212" y="2768601"/>
              <a:ext cx="863598" cy="863598"/>
            </a:xfrm>
            <a:prstGeom prst="ellipse">
              <a:avLst/>
            </a:prstGeom>
            <a:gradFill flip="none" rotWithShape="1">
              <a:gsLst>
                <a:gs pos="60000">
                  <a:sysClr val="window" lastClr="FFFFFF"/>
                </a:gs>
                <a:gs pos="0">
                  <a:sysClr val="window" lastClr="FFFFFF">
                    <a:lumMod val="92000"/>
                  </a:sysClr>
                </a:gs>
              </a:gsLst>
              <a:lin ang="2700000" scaled="1"/>
              <a:tileRect/>
            </a:gra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grpSp>
      <p:sp>
        <p:nvSpPr>
          <p:cNvPr id="52" name="TextBox 51">
            <a:extLst>
              <a:ext uri="{FF2B5EF4-FFF2-40B4-BE49-F238E27FC236}">
                <a16:creationId xmlns:a16="http://schemas.microsoft.com/office/drawing/2014/main" id="{1D843F25-8884-5800-9649-7845F0088674}"/>
              </a:ext>
            </a:extLst>
          </p:cNvPr>
          <p:cNvSpPr txBox="1"/>
          <p:nvPr/>
        </p:nvSpPr>
        <p:spPr>
          <a:xfrm>
            <a:off x="1770555" y="5152425"/>
            <a:ext cx="817853" cy="261610"/>
          </a:xfrm>
          <a:prstGeom prst="rect">
            <a:avLst/>
          </a:prstGeom>
          <a:noFill/>
        </p:spPr>
        <p:txBody>
          <a:bodyPr wrap="none" rtlCol="0" anchor="ctr">
            <a:spAutoFit/>
          </a:bodyPr>
          <a:lstStyle/>
          <a:p>
            <a:pPr algn="ctr" defTabSz="1218987"/>
            <a:r>
              <a:rPr lang="en-US" sz="1100" b="1" i="1" kern="1200" dirty="0">
                <a:solidFill>
                  <a:srgbClr val="3399FF"/>
                </a:solidFill>
                <a:latin typeface="Century Gothic" panose="020B0502020202020204" pitchFamily="34" charset="0"/>
                <a:ea typeface="+mn-ea"/>
                <a:cs typeface="Segoe UI" panose="020B0502040204020203" pitchFamily="34" charset="0"/>
              </a:rPr>
              <a:t>Dec 2021</a:t>
            </a:r>
          </a:p>
        </p:txBody>
      </p:sp>
      <p:sp>
        <p:nvSpPr>
          <p:cNvPr id="53" name="TextBox 52">
            <a:extLst>
              <a:ext uri="{FF2B5EF4-FFF2-40B4-BE49-F238E27FC236}">
                <a16:creationId xmlns:a16="http://schemas.microsoft.com/office/drawing/2014/main" id="{CCC19BA2-D45D-3196-CE7F-5FC5564DAFB8}"/>
              </a:ext>
            </a:extLst>
          </p:cNvPr>
          <p:cNvSpPr txBox="1"/>
          <p:nvPr/>
        </p:nvSpPr>
        <p:spPr>
          <a:xfrm>
            <a:off x="4165253" y="3323625"/>
            <a:ext cx="498856" cy="261610"/>
          </a:xfrm>
          <a:prstGeom prst="rect">
            <a:avLst/>
          </a:prstGeom>
          <a:noFill/>
        </p:spPr>
        <p:txBody>
          <a:bodyPr wrap="none" rtlCol="0" anchor="ctr">
            <a:spAutoFit/>
          </a:bodyPr>
          <a:lstStyle/>
          <a:p>
            <a:pPr algn="ctr" defTabSz="1218987"/>
            <a:r>
              <a:rPr lang="en-US" sz="1100" b="1" i="1" kern="1200" dirty="0">
                <a:solidFill>
                  <a:srgbClr val="3399FF"/>
                </a:solidFill>
                <a:latin typeface="Century Gothic" panose="020B0502020202020204" pitchFamily="34" charset="0"/>
                <a:ea typeface="+mn-ea"/>
                <a:cs typeface="Segoe UI" panose="020B0502040204020203" pitchFamily="34" charset="0"/>
              </a:rPr>
              <a:t>2022</a:t>
            </a:r>
          </a:p>
        </p:txBody>
      </p:sp>
      <p:sp>
        <p:nvSpPr>
          <p:cNvPr id="54" name="TextBox 53">
            <a:extLst>
              <a:ext uri="{FF2B5EF4-FFF2-40B4-BE49-F238E27FC236}">
                <a16:creationId xmlns:a16="http://schemas.microsoft.com/office/drawing/2014/main" id="{1457236E-A0D2-F24B-A777-8FA7A7A3211B}"/>
              </a:ext>
            </a:extLst>
          </p:cNvPr>
          <p:cNvSpPr txBox="1"/>
          <p:nvPr/>
        </p:nvSpPr>
        <p:spPr>
          <a:xfrm>
            <a:off x="6298852" y="5152425"/>
            <a:ext cx="498856" cy="261610"/>
          </a:xfrm>
          <a:prstGeom prst="rect">
            <a:avLst/>
          </a:prstGeom>
          <a:noFill/>
        </p:spPr>
        <p:txBody>
          <a:bodyPr wrap="none" rtlCol="0" anchor="ctr">
            <a:spAutoFit/>
          </a:bodyPr>
          <a:lstStyle/>
          <a:p>
            <a:pPr algn="ctr" defTabSz="1218987"/>
            <a:r>
              <a:rPr lang="en-US" sz="1100" b="1" i="1" kern="1200" dirty="0">
                <a:solidFill>
                  <a:srgbClr val="7030A0"/>
                </a:solidFill>
                <a:latin typeface="Century Gothic" panose="020B0502020202020204" pitchFamily="34" charset="0"/>
                <a:ea typeface="+mn-ea"/>
                <a:cs typeface="Segoe UI" panose="020B0502040204020203" pitchFamily="34" charset="0"/>
              </a:rPr>
              <a:t>2023</a:t>
            </a:r>
          </a:p>
        </p:txBody>
      </p:sp>
      <p:sp>
        <p:nvSpPr>
          <p:cNvPr id="55" name="TextBox 54">
            <a:extLst>
              <a:ext uri="{FF2B5EF4-FFF2-40B4-BE49-F238E27FC236}">
                <a16:creationId xmlns:a16="http://schemas.microsoft.com/office/drawing/2014/main" id="{0B765776-7D51-84D8-A926-1B47BE60A5C9}"/>
              </a:ext>
            </a:extLst>
          </p:cNvPr>
          <p:cNvSpPr txBox="1"/>
          <p:nvPr/>
        </p:nvSpPr>
        <p:spPr>
          <a:xfrm>
            <a:off x="8534052" y="3323625"/>
            <a:ext cx="498856" cy="261610"/>
          </a:xfrm>
          <a:prstGeom prst="rect">
            <a:avLst/>
          </a:prstGeom>
          <a:noFill/>
        </p:spPr>
        <p:txBody>
          <a:bodyPr wrap="none" rtlCol="0" anchor="ctr">
            <a:spAutoFit/>
          </a:bodyPr>
          <a:lstStyle/>
          <a:p>
            <a:pPr algn="ctr" defTabSz="1218987"/>
            <a:r>
              <a:rPr lang="en-US" sz="1100" b="1" i="1" kern="1200" dirty="0">
                <a:solidFill>
                  <a:schemeClr val="accent6">
                    <a:lumMod val="50000"/>
                  </a:schemeClr>
                </a:solidFill>
                <a:latin typeface="Century Gothic" panose="020B0502020202020204" pitchFamily="34" charset="0"/>
                <a:ea typeface="+mn-ea"/>
                <a:cs typeface="Segoe UI" panose="020B0502040204020203" pitchFamily="34" charset="0"/>
              </a:rPr>
              <a:t>2024</a:t>
            </a:r>
          </a:p>
        </p:txBody>
      </p:sp>
      <p:sp>
        <p:nvSpPr>
          <p:cNvPr id="56" name="TextBox 55">
            <a:extLst>
              <a:ext uri="{FF2B5EF4-FFF2-40B4-BE49-F238E27FC236}">
                <a16:creationId xmlns:a16="http://schemas.microsoft.com/office/drawing/2014/main" id="{4494920F-D4CA-9FD8-A2A3-271E752CB430}"/>
              </a:ext>
            </a:extLst>
          </p:cNvPr>
          <p:cNvSpPr txBox="1"/>
          <p:nvPr/>
        </p:nvSpPr>
        <p:spPr>
          <a:xfrm>
            <a:off x="10752174" y="5152425"/>
            <a:ext cx="583814" cy="261610"/>
          </a:xfrm>
          <a:prstGeom prst="rect">
            <a:avLst/>
          </a:prstGeom>
          <a:noFill/>
        </p:spPr>
        <p:txBody>
          <a:bodyPr wrap="none" rtlCol="0" anchor="ctr">
            <a:spAutoFit/>
          </a:bodyPr>
          <a:lstStyle/>
          <a:p>
            <a:pPr algn="ctr" defTabSz="1218987"/>
            <a:r>
              <a:rPr lang="en-US" sz="1100" b="1" i="1" kern="1200" dirty="0">
                <a:solidFill>
                  <a:srgbClr val="7A0617"/>
                </a:solidFill>
                <a:latin typeface="Century Gothic" panose="020B0502020202020204" pitchFamily="34" charset="0"/>
                <a:ea typeface="+mn-ea"/>
                <a:cs typeface="Segoe UI" panose="020B0502040204020203" pitchFamily="34" charset="0"/>
              </a:rPr>
              <a:t>2025+</a:t>
            </a:r>
          </a:p>
        </p:txBody>
      </p:sp>
      <p:sp>
        <p:nvSpPr>
          <p:cNvPr id="57" name="TextBox 56">
            <a:extLst>
              <a:ext uri="{FF2B5EF4-FFF2-40B4-BE49-F238E27FC236}">
                <a16:creationId xmlns:a16="http://schemas.microsoft.com/office/drawing/2014/main" id="{D2A3E370-29FC-BE31-B135-4C0619DC9619}"/>
              </a:ext>
            </a:extLst>
          </p:cNvPr>
          <p:cNvSpPr txBox="1"/>
          <p:nvPr/>
        </p:nvSpPr>
        <p:spPr>
          <a:xfrm>
            <a:off x="902971" y="1379688"/>
            <a:ext cx="2461239" cy="907964"/>
          </a:xfrm>
          <a:prstGeom prst="rect">
            <a:avLst/>
          </a:prstGeom>
          <a:noFill/>
        </p:spPr>
        <p:txBody>
          <a:bodyPr wrap="square" rtlCol="0" anchor="ctr">
            <a:noAutofit/>
          </a:bodyPr>
          <a:lstStyle/>
          <a:p>
            <a:pPr defTabSz="1218987"/>
            <a:r>
              <a:rPr lang="en-US" sz="1100" b="1" kern="1200" dirty="0">
                <a:solidFill>
                  <a:schemeClr val="accent6">
                    <a:lumMod val="75000"/>
                  </a:schemeClr>
                </a:solidFill>
                <a:latin typeface="Century Gothic" panose="020B0502020202020204" pitchFamily="34" charset="0"/>
                <a:ea typeface="+mn-ea"/>
                <a:cs typeface="Segoe UI" panose="020B0502040204020203" pitchFamily="34" charset="0"/>
              </a:rPr>
              <a:t>Capacity Building Grant</a:t>
            </a:r>
          </a:p>
          <a:p>
            <a:pPr marL="171450" indent="-171450" defTabSz="1218987">
              <a:lnSpc>
                <a:spcPct val="150000"/>
              </a:lnSpc>
              <a:buClr>
                <a:schemeClr val="accent6">
                  <a:lumMod val="75000"/>
                </a:schemeClr>
              </a:buClr>
              <a:buSzPct val="75000"/>
              <a:buFont typeface="Wingdings" panose="05000000000000000000" pitchFamily="2" charset="2"/>
              <a:buChar char="§"/>
            </a:pPr>
            <a:r>
              <a:rPr lang="en-US" sz="1100" kern="1200" dirty="0">
                <a:solidFill>
                  <a:srgbClr val="656467"/>
                </a:solidFill>
                <a:latin typeface="Century Gothic" panose="020B0502020202020204" pitchFamily="34" charset="0"/>
                <a:ea typeface="+mn-ea"/>
                <a:cs typeface="Segoe UI" panose="020B0502040204020203" pitchFamily="34" charset="0"/>
              </a:rPr>
              <a:t>Receives a capacity building grant of $1 M </a:t>
            </a:r>
          </a:p>
          <a:p>
            <a:pPr marL="171450" indent="-171450" defTabSz="1218987">
              <a:lnSpc>
                <a:spcPct val="150000"/>
              </a:lnSpc>
              <a:buClr>
                <a:schemeClr val="accent6">
                  <a:lumMod val="75000"/>
                </a:schemeClr>
              </a:buClr>
              <a:buSzPct val="75000"/>
              <a:buFont typeface="Wingdings" panose="05000000000000000000" pitchFamily="2" charset="2"/>
              <a:buChar char="§"/>
            </a:pPr>
            <a:r>
              <a:rPr lang="en-US" sz="1100" kern="1200" dirty="0">
                <a:solidFill>
                  <a:srgbClr val="656467"/>
                </a:solidFill>
                <a:latin typeface="Century Gothic" panose="020B0502020202020204" pitchFamily="34" charset="0"/>
                <a:ea typeface="+mn-ea"/>
                <a:cs typeface="Segoe UI" panose="020B0502040204020203" pitchFamily="34" charset="0"/>
              </a:rPr>
              <a:t>Records $1 M revenue in FY21</a:t>
            </a:r>
          </a:p>
        </p:txBody>
      </p:sp>
      <p:sp>
        <p:nvSpPr>
          <p:cNvPr id="58" name="TextBox 57">
            <a:extLst>
              <a:ext uri="{FF2B5EF4-FFF2-40B4-BE49-F238E27FC236}">
                <a16:creationId xmlns:a16="http://schemas.microsoft.com/office/drawing/2014/main" id="{BEE59E3E-23C3-3B3F-B774-372BA9529160}"/>
              </a:ext>
            </a:extLst>
          </p:cNvPr>
          <p:cNvSpPr txBox="1"/>
          <p:nvPr/>
        </p:nvSpPr>
        <p:spPr>
          <a:xfrm>
            <a:off x="3344783" y="5864310"/>
            <a:ext cx="2368629" cy="1315515"/>
          </a:xfrm>
          <a:prstGeom prst="rect">
            <a:avLst/>
          </a:prstGeom>
          <a:noFill/>
        </p:spPr>
        <p:txBody>
          <a:bodyPr wrap="square" rtlCol="0" anchor="ctr">
            <a:noAutofit/>
          </a:bodyPr>
          <a:lstStyle/>
          <a:p>
            <a:pPr defTabSz="1218987"/>
            <a:r>
              <a:rPr lang="en-US" sz="1100" b="1" kern="1200" dirty="0">
                <a:solidFill>
                  <a:srgbClr val="3BA0BB"/>
                </a:solidFill>
                <a:latin typeface="Century Gothic" panose="020B0502020202020204" pitchFamily="34" charset="0"/>
                <a:ea typeface="+mn-ea"/>
                <a:cs typeface="Segoe UI" panose="020B0502040204020203" pitchFamily="34" charset="0"/>
              </a:rPr>
              <a:t>Program Activities</a:t>
            </a:r>
          </a:p>
          <a:p>
            <a:pPr marL="171450" indent="-171450" defTabSz="1218987">
              <a:lnSpc>
                <a:spcPct val="150000"/>
              </a:lnSpc>
              <a:buClr>
                <a:srgbClr val="3399FF"/>
              </a:buClr>
              <a:buSzPct val="75000"/>
              <a:buFont typeface="Wingdings" panose="05000000000000000000" pitchFamily="2" charset="2"/>
              <a:buChar char="§"/>
            </a:pPr>
            <a:r>
              <a:rPr lang="en-US" sz="1100" kern="1200" dirty="0">
                <a:solidFill>
                  <a:srgbClr val="656467"/>
                </a:solidFill>
                <a:latin typeface="Century Gothic" panose="020B0502020202020204" pitchFamily="34" charset="0"/>
                <a:ea typeface="+mn-ea"/>
                <a:cs typeface="Segoe UI" panose="020B0502040204020203" pitchFamily="34" charset="0"/>
                <a:sym typeface="Calibri"/>
              </a:rPr>
              <a:t>Boosts program spending</a:t>
            </a:r>
          </a:p>
          <a:p>
            <a:pPr marL="171450" indent="-171450" defTabSz="1218987">
              <a:lnSpc>
                <a:spcPct val="150000"/>
              </a:lnSpc>
              <a:buClr>
                <a:srgbClr val="3399FF"/>
              </a:buClr>
              <a:buSzPct val="75000"/>
              <a:buFont typeface="Wingdings" panose="05000000000000000000" pitchFamily="2" charset="2"/>
              <a:buChar char="§"/>
            </a:pPr>
            <a:r>
              <a:rPr lang="en-US" sz="1100" kern="1200" dirty="0">
                <a:solidFill>
                  <a:srgbClr val="656467"/>
                </a:solidFill>
                <a:latin typeface="Century Gothic" panose="020B0502020202020204" pitchFamily="34" charset="0"/>
                <a:ea typeface="+mn-ea"/>
                <a:cs typeface="Segoe UI" panose="020B0502040204020203" pitchFamily="34" charset="0"/>
                <a:sym typeface="Calibri"/>
              </a:rPr>
              <a:t>Builds internal capacity</a:t>
            </a:r>
          </a:p>
          <a:p>
            <a:pPr marL="171450" indent="-171450" defTabSz="1218987">
              <a:lnSpc>
                <a:spcPct val="150000"/>
              </a:lnSpc>
              <a:buClr>
                <a:srgbClr val="3399FF"/>
              </a:buClr>
              <a:buSzPct val="75000"/>
              <a:buFont typeface="Wingdings" panose="05000000000000000000" pitchFamily="2" charset="2"/>
              <a:buChar char="§"/>
            </a:pPr>
            <a:r>
              <a:rPr lang="en-US" sz="1100" kern="1200" dirty="0">
                <a:solidFill>
                  <a:srgbClr val="656467"/>
                </a:solidFill>
                <a:latin typeface="Century Gothic" panose="020B0502020202020204" pitchFamily="34" charset="0"/>
                <a:ea typeface="+mn-ea"/>
                <a:cs typeface="Segoe UI" panose="020B0502040204020203" pitchFamily="34" charset="0"/>
                <a:sym typeface="Calibri"/>
              </a:rPr>
              <a:t>Launches 8-week-long Family Feeding groups</a:t>
            </a:r>
          </a:p>
        </p:txBody>
      </p:sp>
      <p:sp>
        <p:nvSpPr>
          <p:cNvPr id="60" name="TextBox 59">
            <a:extLst>
              <a:ext uri="{FF2B5EF4-FFF2-40B4-BE49-F238E27FC236}">
                <a16:creationId xmlns:a16="http://schemas.microsoft.com/office/drawing/2014/main" id="{F170797B-2F98-992D-B067-9F0BCECE7076}"/>
              </a:ext>
            </a:extLst>
          </p:cNvPr>
          <p:cNvSpPr txBox="1"/>
          <p:nvPr/>
        </p:nvSpPr>
        <p:spPr>
          <a:xfrm>
            <a:off x="7198613" y="5878582"/>
            <a:ext cx="3307080" cy="1663285"/>
          </a:xfrm>
          <a:prstGeom prst="rect">
            <a:avLst/>
          </a:prstGeom>
          <a:noFill/>
        </p:spPr>
        <p:txBody>
          <a:bodyPr wrap="square" rtlCol="0" anchor="ctr">
            <a:noAutofit/>
          </a:bodyPr>
          <a:lstStyle/>
          <a:p>
            <a:pPr algn="ctr" defTabSz="1218987"/>
            <a:r>
              <a:rPr lang="en-US" sz="1100" b="1" kern="1200" dirty="0">
                <a:solidFill>
                  <a:srgbClr val="55983A"/>
                </a:solidFill>
                <a:latin typeface="Century Gothic" panose="020B0502020202020204" pitchFamily="34" charset="0"/>
                <a:ea typeface="+mn-ea"/>
                <a:cs typeface="Segoe UI" panose="020B0502040204020203" pitchFamily="34" charset="0"/>
              </a:rPr>
              <a:t>Strategic Evaluation</a:t>
            </a:r>
          </a:p>
          <a:p>
            <a:pPr marL="171450" indent="-171450" defTabSz="1218987">
              <a:lnSpc>
                <a:spcPct val="150000"/>
              </a:lnSpc>
              <a:buClr>
                <a:schemeClr val="accent6">
                  <a:lumMod val="50000"/>
                </a:schemeClr>
              </a:buClr>
              <a:buSzPct val="75000"/>
              <a:buFont typeface="Wingdings" panose="05000000000000000000" pitchFamily="2" charset="2"/>
              <a:buChar char="§"/>
            </a:pPr>
            <a:r>
              <a:rPr lang="en-US" sz="1100" kern="1200" dirty="0">
                <a:solidFill>
                  <a:srgbClr val="656467"/>
                </a:solidFill>
                <a:latin typeface="Century Gothic" panose="020B0502020202020204" pitchFamily="34" charset="0"/>
                <a:ea typeface="+mn-ea"/>
                <a:cs typeface="Segoe UI" panose="020B0502040204020203" pitchFamily="34" charset="0"/>
              </a:rPr>
              <a:t>Reassesses and restructures  strategies, based on Impact</a:t>
            </a:r>
          </a:p>
          <a:p>
            <a:pPr marL="171450" indent="-171450" defTabSz="1218987">
              <a:lnSpc>
                <a:spcPct val="150000"/>
              </a:lnSpc>
              <a:buClr>
                <a:schemeClr val="accent6">
                  <a:lumMod val="50000"/>
                </a:schemeClr>
              </a:buClr>
              <a:buSzPct val="75000"/>
              <a:buFont typeface="Wingdings" panose="05000000000000000000" pitchFamily="2" charset="2"/>
              <a:buChar char="§"/>
            </a:pPr>
            <a:r>
              <a:rPr lang="en-US" sz="1100" kern="1200" dirty="0">
                <a:solidFill>
                  <a:srgbClr val="656467"/>
                </a:solidFill>
                <a:latin typeface="Century Gothic" panose="020B0502020202020204" pitchFamily="34" charset="0"/>
                <a:ea typeface="+mn-ea"/>
                <a:cs typeface="Segoe UI" panose="020B0502040204020203" pitchFamily="34" charset="0"/>
              </a:rPr>
              <a:t>Concentrates on high-ROI investments</a:t>
            </a:r>
          </a:p>
          <a:p>
            <a:pPr marL="171450" indent="-171450" defTabSz="1218987">
              <a:lnSpc>
                <a:spcPct val="150000"/>
              </a:lnSpc>
              <a:buClr>
                <a:schemeClr val="accent6">
                  <a:lumMod val="50000"/>
                </a:schemeClr>
              </a:buClr>
              <a:buSzPct val="75000"/>
              <a:buFont typeface="Wingdings" panose="05000000000000000000" pitchFamily="2" charset="2"/>
              <a:buChar char="§"/>
            </a:pPr>
            <a:r>
              <a:rPr kumimoji="0" lang="en-US" sz="1100" b="0" i="0" u="none" strike="noStrike" kern="0" cap="none" spc="0" normalizeH="0" baseline="0" noProof="0" dirty="0">
                <a:ln>
                  <a:noFill/>
                </a:ln>
                <a:solidFill>
                  <a:srgbClr val="656467"/>
                </a:solidFill>
                <a:effectLst/>
                <a:uLnTx/>
                <a:uFillTx/>
                <a:latin typeface="Century Gothic" panose="020B0502020202020204" pitchFamily="34" charset="0"/>
                <a:cs typeface="Arial"/>
                <a:sym typeface="Arial"/>
              </a:rPr>
              <a:t>Continues to expand its training program on Health Educators / Wellness Programs</a:t>
            </a:r>
            <a:r>
              <a:rPr lang="en-US" sz="1100" kern="1200" dirty="0">
                <a:solidFill>
                  <a:srgbClr val="656467"/>
                </a:solidFill>
                <a:latin typeface="Century Gothic" panose="020B0502020202020204" pitchFamily="34" charset="0"/>
                <a:ea typeface="+mn-ea"/>
                <a:cs typeface="Segoe UI" panose="020B0502040204020203" pitchFamily="34" charset="0"/>
              </a:rPr>
              <a:t> </a:t>
            </a:r>
          </a:p>
          <a:p>
            <a:pPr algn="ctr" defTabSz="1218987"/>
            <a:endParaRPr lang="en-US" sz="1100" kern="1200" dirty="0">
              <a:solidFill>
                <a:prstClr val="black">
                  <a:lumMod val="75000"/>
                  <a:lumOff val="25000"/>
                </a:prstClr>
              </a:solidFill>
              <a:latin typeface="Century Gothic" panose="020B0502020202020204" pitchFamily="34" charset="0"/>
              <a:ea typeface="+mn-ea"/>
              <a:cs typeface="Segoe UI" panose="020B0502040204020203" pitchFamily="34" charset="0"/>
            </a:endParaRPr>
          </a:p>
        </p:txBody>
      </p:sp>
      <p:sp>
        <p:nvSpPr>
          <p:cNvPr id="61" name="TextBox 60">
            <a:extLst>
              <a:ext uri="{FF2B5EF4-FFF2-40B4-BE49-F238E27FC236}">
                <a16:creationId xmlns:a16="http://schemas.microsoft.com/office/drawing/2014/main" id="{3670B85A-BEEA-011B-DF7B-F1E6235C2D05}"/>
              </a:ext>
            </a:extLst>
          </p:cNvPr>
          <p:cNvSpPr txBox="1"/>
          <p:nvPr/>
        </p:nvSpPr>
        <p:spPr>
          <a:xfrm>
            <a:off x="9334836" y="1476598"/>
            <a:ext cx="2643805" cy="1140824"/>
          </a:xfrm>
          <a:prstGeom prst="rect">
            <a:avLst/>
          </a:prstGeom>
          <a:noFill/>
        </p:spPr>
        <p:txBody>
          <a:bodyPr wrap="square" rtlCol="0" anchor="ctr">
            <a:noAutofit/>
          </a:bodyPr>
          <a:lstStyle/>
          <a:p>
            <a:pPr algn="ctr" defTabSz="1218987"/>
            <a:r>
              <a:rPr lang="en-US" sz="1100" b="1" kern="1200" dirty="0">
                <a:solidFill>
                  <a:srgbClr val="D64242"/>
                </a:solidFill>
                <a:latin typeface="Century Gothic" panose="020B0502020202020204" pitchFamily="34" charset="0"/>
                <a:ea typeface="+mn-ea"/>
                <a:cs typeface="Segoe UI" panose="020B0502040204020203" pitchFamily="34" charset="0"/>
              </a:rPr>
              <a:t>What Next?</a:t>
            </a:r>
          </a:p>
          <a:p>
            <a:pPr marL="171450" indent="-171450" defTabSz="1218987">
              <a:lnSpc>
                <a:spcPct val="150000"/>
              </a:lnSpc>
              <a:buClr>
                <a:srgbClr val="C00000"/>
              </a:buClr>
              <a:buSzPct val="75000"/>
              <a:buFont typeface="Wingdings" panose="05000000000000000000" pitchFamily="2" charset="2"/>
              <a:buChar char="§"/>
            </a:pPr>
            <a:r>
              <a:rPr lang="en-US" sz="1100" kern="1200" dirty="0">
                <a:solidFill>
                  <a:srgbClr val="656467"/>
                </a:solidFill>
                <a:latin typeface="Century Gothic" panose="020B0502020202020204" pitchFamily="34" charset="0"/>
                <a:ea typeface="+mn-ea"/>
                <a:cs typeface="Segoe UI" panose="020B0502040204020203" pitchFamily="34" charset="0"/>
              </a:rPr>
              <a:t>Launch perinatal nutrition group.</a:t>
            </a:r>
          </a:p>
          <a:p>
            <a:pPr marL="171450" indent="-171450" defTabSz="1218987">
              <a:lnSpc>
                <a:spcPct val="150000"/>
              </a:lnSpc>
              <a:buClr>
                <a:srgbClr val="C00000"/>
              </a:buClr>
              <a:buSzPct val="75000"/>
              <a:buFont typeface="Wingdings" panose="05000000000000000000" pitchFamily="2" charset="2"/>
              <a:buChar char="§"/>
            </a:pPr>
            <a:r>
              <a:rPr lang="en-US" sz="1100" kern="1200" dirty="0">
                <a:solidFill>
                  <a:srgbClr val="656467"/>
                </a:solidFill>
                <a:latin typeface="Century Gothic" panose="020B0502020202020204" pitchFamily="34" charset="0"/>
                <a:ea typeface="+mn-ea"/>
                <a:cs typeface="Segoe UI" panose="020B0502040204020203" pitchFamily="34" charset="0"/>
              </a:rPr>
              <a:t>Recruit staff to boost reach of food access program.</a:t>
            </a:r>
          </a:p>
          <a:p>
            <a:pPr marL="171450" indent="-171450" defTabSz="1218987">
              <a:lnSpc>
                <a:spcPct val="150000"/>
              </a:lnSpc>
              <a:buClr>
                <a:srgbClr val="C00000"/>
              </a:buClr>
              <a:buSzPct val="75000"/>
              <a:buFont typeface="Wingdings" panose="05000000000000000000" pitchFamily="2" charset="2"/>
              <a:buChar char="§"/>
            </a:pPr>
            <a:r>
              <a:rPr lang="en-US" sz="1100" kern="1200" dirty="0">
                <a:solidFill>
                  <a:srgbClr val="656467"/>
                </a:solidFill>
                <a:latin typeface="Century Gothic" panose="020B0502020202020204" pitchFamily="34" charset="0"/>
                <a:ea typeface="+mn-ea"/>
                <a:cs typeface="Segoe UI" panose="020B0502040204020203" pitchFamily="34" charset="0"/>
              </a:rPr>
              <a:t>Train Health Educators nationally to expand impact beyond LA.</a:t>
            </a:r>
          </a:p>
        </p:txBody>
      </p:sp>
      <p:sp>
        <p:nvSpPr>
          <p:cNvPr id="64" name="Freeform 58">
            <a:extLst>
              <a:ext uri="{FF2B5EF4-FFF2-40B4-BE49-F238E27FC236}">
                <a16:creationId xmlns:a16="http://schemas.microsoft.com/office/drawing/2014/main" id="{66A7DDBF-0B53-525A-ACC0-128FFF08C77F}"/>
              </a:ext>
            </a:extLst>
          </p:cNvPr>
          <p:cNvSpPr>
            <a:spLocks noEditPoints="1"/>
          </p:cNvSpPr>
          <p:nvPr/>
        </p:nvSpPr>
        <p:spPr bwMode="auto">
          <a:xfrm>
            <a:off x="4156478" y="4075923"/>
            <a:ext cx="494491" cy="490504"/>
          </a:xfrm>
          <a:custGeom>
            <a:avLst/>
            <a:gdLst>
              <a:gd name="T0" fmla="*/ 52 w 105"/>
              <a:gd name="T1" fmla="*/ 47 h 104"/>
              <a:gd name="T2" fmla="*/ 52 w 105"/>
              <a:gd name="T3" fmla="*/ 58 h 104"/>
              <a:gd name="T4" fmla="*/ 52 w 105"/>
              <a:gd name="T5" fmla="*/ 38 h 104"/>
              <a:gd name="T6" fmla="*/ 52 w 105"/>
              <a:gd name="T7" fmla="*/ 67 h 104"/>
              <a:gd name="T8" fmla="*/ 52 w 105"/>
              <a:gd name="T9" fmla="*/ 38 h 104"/>
              <a:gd name="T10" fmla="*/ 19 w 105"/>
              <a:gd name="T11" fmla="*/ 71 h 104"/>
              <a:gd name="T12" fmla="*/ 12 w 105"/>
              <a:gd name="T13" fmla="*/ 85 h 104"/>
              <a:gd name="T14" fmla="*/ 26 w 105"/>
              <a:gd name="T15" fmla="*/ 93 h 104"/>
              <a:gd name="T16" fmla="*/ 42 w 105"/>
              <a:gd name="T17" fmla="*/ 90 h 104"/>
              <a:gd name="T18" fmla="*/ 47 w 105"/>
              <a:gd name="T19" fmla="*/ 104 h 104"/>
              <a:gd name="T20" fmla="*/ 62 w 105"/>
              <a:gd name="T21" fmla="*/ 99 h 104"/>
              <a:gd name="T22" fmla="*/ 72 w 105"/>
              <a:gd name="T23" fmla="*/ 86 h 104"/>
              <a:gd name="T24" fmla="*/ 86 w 105"/>
              <a:gd name="T25" fmla="*/ 93 h 104"/>
              <a:gd name="T26" fmla="*/ 93 w 105"/>
              <a:gd name="T27" fmla="*/ 79 h 104"/>
              <a:gd name="T28" fmla="*/ 90 w 105"/>
              <a:gd name="T29" fmla="*/ 63 h 104"/>
              <a:gd name="T30" fmla="*/ 105 w 105"/>
              <a:gd name="T31" fmla="*/ 57 h 104"/>
              <a:gd name="T32" fmla="*/ 100 w 105"/>
              <a:gd name="T33" fmla="*/ 42 h 104"/>
              <a:gd name="T34" fmla="*/ 86 w 105"/>
              <a:gd name="T35" fmla="*/ 33 h 104"/>
              <a:gd name="T36" fmla="*/ 93 w 105"/>
              <a:gd name="T37" fmla="*/ 19 h 104"/>
              <a:gd name="T38" fmla="*/ 79 w 105"/>
              <a:gd name="T39" fmla="*/ 12 h 104"/>
              <a:gd name="T40" fmla="*/ 63 w 105"/>
              <a:gd name="T41" fmla="*/ 15 h 104"/>
              <a:gd name="T42" fmla="*/ 58 w 105"/>
              <a:gd name="T43" fmla="*/ 0 h 104"/>
              <a:gd name="T44" fmla="*/ 42 w 105"/>
              <a:gd name="T45" fmla="*/ 5 h 104"/>
              <a:gd name="T46" fmla="*/ 33 w 105"/>
              <a:gd name="T47" fmla="*/ 18 h 104"/>
              <a:gd name="T48" fmla="*/ 19 w 105"/>
              <a:gd name="T49" fmla="*/ 12 h 104"/>
              <a:gd name="T50" fmla="*/ 12 w 105"/>
              <a:gd name="T51" fmla="*/ 26 h 104"/>
              <a:gd name="T52" fmla="*/ 15 w 105"/>
              <a:gd name="T53" fmla="*/ 42 h 104"/>
              <a:gd name="T54" fmla="*/ 0 w 105"/>
              <a:gd name="T55" fmla="*/ 47 h 104"/>
              <a:gd name="T56" fmla="*/ 5 w 105"/>
              <a:gd name="T57" fmla="*/ 62 h 104"/>
              <a:gd name="T58" fmla="*/ 52 w 105"/>
              <a:gd name="T59" fmla="*/ 29 h 104"/>
              <a:gd name="T60" fmla="*/ 52 w 105"/>
              <a:gd name="T61" fmla="*/ 76 h 104"/>
              <a:gd name="T62" fmla="*/ 52 w 105"/>
              <a:gd name="T63" fmla="*/ 2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 h="104">
                <a:moveTo>
                  <a:pt x="47" y="52"/>
                </a:moveTo>
                <a:cubicBezTo>
                  <a:pt x="47" y="49"/>
                  <a:pt x="49" y="47"/>
                  <a:pt x="52" y="47"/>
                </a:cubicBezTo>
                <a:cubicBezTo>
                  <a:pt x="56" y="47"/>
                  <a:pt x="58" y="49"/>
                  <a:pt x="58" y="52"/>
                </a:cubicBezTo>
                <a:cubicBezTo>
                  <a:pt x="58" y="55"/>
                  <a:pt x="56" y="58"/>
                  <a:pt x="52" y="58"/>
                </a:cubicBezTo>
                <a:cubicBezTo>
                  <a:pt x="49" y="58"/>
                  <a:pt x="47" y="55"/>
                  <a:pt x="47" y="52"/>
                </a:cubicBezTo>
                <a:close/>
                <a:moveTo>
                  <a:pt x="52" y="38"/>
                </a:moveTo>
                <a:cubicBezTo>
                  <a:pt x="44" y="38"/>
                  <a:pt x="38" y="44"/>
                  <a:pt x="38" y="52"/>
                </a:cubicBezTo>
                <a:cubicBezTo>
                  <a:pt x="38" y="60"/>
                  <a:pt x="44" y="67"/>
                  <a:pt x="52" y="67"/>
                </a:cubicBezTo>
                <a:cubicBezTo>
                  <a:pt x="60" y="67"/>
                  <a:pt x="67" y="60"/>
                  <a:pt x="67" y="52"/>
                </a:cubicBezTo>
                <a:cubicBezTo>
                  <a:pt x="67" y="44"/>
                  <a:pt x="60" y="38"/>
                  <a:pt x="52" y="38"/>
                </a:cubicBezTo>
                <a:close/>
                <a:moveTo>
                  <a:pt x="15" y="63"/>
                </a:moveTo>
                <a:cubicBezTo>
                  <a:pt x="16" y="66"/>
                  <a:pt x="17" y="69"/>
                  <a:pt x="19" y="71"/>
                </a:cubicBezTo>
                <a:cubicBezTo>
                  <a:pt x="12" y="79"/>
                  <a:pt x="12" y="79"/>
                  <a:pt x="12" y="79"/>
                </a:cubicBezTo>
                <a:cubicBezTo>
                  <a:pt x="10" y="80"/>
                  <a:pt x="10" y="84"/>
                  <a:pt x="12" y="85"/>
                </a:cubicBezTo>
                <a:cubicBezTo>
                  <a:pt x="19" y="93"/>
                  <a:pt x="19" y="93"/>
                  <a:pt x="19" y="93"/>
                </a:cubicBezTo>
                <a:cubicBezTo>
                  <a:pt x="21" y="95"/>
                  <a:pt x="24" y="95"/>
                  <a:pt x="26" y="93"/>
                </a:cubicBezTo>
                <a:cubicBezTo>
                  <a:pt x="33" y="86"/>
                  <a:pt x="33" y="86"/>
                  <a:pt x="33" y="86"/>
                </a:cubicBezTo>
                <a:cubicBezTo>
                  <a:pt x="36" y="88"/>
                  <a:pt x="39" y="89"/>
                  <a:pt x="42" y="90"/>
                </a:cubicBezTo>
                <a:cubicBezTo>
                  <a:pt x="42" y="99"/>
                  <a:pt x="42" y="99"/>
                  <a:pt x="42" y="99"/>
                </a:cubicBezTo>
                <a:cubicBezTo>
                  <a:pt x="42" y="102"/>
                  <a:pt x="45" y="104"/>
                  <a:pt x="47" y="104"/>
                </a:cubicBezTo>
                <a:cubicBezTo>
                  <a:pt x="58" y="104"/>
                  <a:pt x="58" y="104"/>
                  <a:pt x="58" y="104"/>
                </a:cubicBezTo>
                <a:cubicBezTo>
                  <a:pt x="60" y="104"/>
                  <a:pt x="62" y="102"/>
                  <a:pt x="62" y="99"/>
                </a:cubicBezTo>
                <a:cubicBezTo>
                  <a:pt x="63" y="90"/>
                  <a:pt x="63" y="90"/>
                  <a:pt x="63" y="90"/>
                </a:cubicBezTo>
                <a:cubicBezTo>
                  <a:pt x="66" y="89"/>
                  <a:pt x="69" y="88"/>
                  <a:pt x="72" y="86"/>
                </a:cubicBezTo>
                <a:cubicBezTo>
                  <a:pt x="79" y="93"/>
                  <a:pt x="79" y="93"/>
                  <a:pt x="79" y="93"/>
                </a:cubicBezTo>
                <a:cubicBezTo>
                  <a:pt x="81" y="95"/>
                  <a:pt x="84" y="95"/>
                  <a:pt x="86" y="93"/>
                </a:cubicBezTo>
                <a:cubicBezTo>
                  <a:pt x="93" y="85"/>
                  <a:pt x="93" y="85"/>
                  <a:pt x="93" y="85"/>
                </a:cubicBezTo>
                <a:cubicBezTo>
                  <a:pt x="95" y="84"/>
                  <a:pt x="95" y="80"/>
                  <a:pt x="93" y="79"/>
                </a:cubicBezTo>
                <a:cubicBezTo>
                  <a:pt x="86" y="71"/>
                  <a:pt x="86" y="71"/>
                  <a:pt x="86" y="71"/>
                </a:cubicBezTo>
                <a:cubicBezTo>
                  <a:pt x="88" y="69"/>
                  <a:pt x="89" y="66"/>
                  <a:pt x="90" y="63"/>
                </a:cubicBezTo>
                <a:cubicBezTo>
                  <a:pt x="100" y="62"/>
                  <a:pt x="100" y="62"/>
                  <a:pt x="100" y="62"/>
                </a:cubicBezTo>
                <a:cubicBezTo>
                  <a:pt x="102" y="62"/>
                  <a:pt x="105" y="60"/>
                  <a:pt x="105" y="57"/>
                </a:cubicBezTo>
                <a:cubicBezTo>
                  <a:pt x="105" y="47"/>
                  <a:pt x="105" y="47"/>
                  <a:pt x="105" y="47"/>
                </a:cubicBezTo>
                <a:cubicBezTo>
                  <a:pt x="105" y="44"/>
                  <a:pt x="102" y="42"/>
                  <a:pt x="100" y="42"/>
                </a:cubicBezTo>
                <a:cubicBezTo>
                  <a:pt x="90" y="42"/>
                  <a:pt x="90" y="42"/>
                  <a:pt x="90" y="42"/>
                </a:cubicBezTo>
                <a:cubicBezTo>
                  <a:pt x="89" y="39"/>
                  <a:pt x="88" y="36"/>
                  <a:pt x="86" y="33"/>
                </a:cubicBezTo>
                <a:cubicBezTo>
                  <a:pt x="93" y="26"/>
                  <a:pt x="93" y="26"/>
                  <a:pt x="93" y="26"/>
                </a:cubicBezTo>
                <a:cubicBezTo>
                  <a:pt x="95" y="24"/>
                  <a:pt x="95" y="21"/>
                  <a:pt x="93" y="19"/>
                </a:cubicBezTo>
                <a:cubicBezTo>
                  <a:pt x="86" y="12"/>
                  <a:pt x="86" y="12"/>
                  <a:pt x="86" y="12"/>
                </a:cubicBezTo>
                <a:cubicBezTo>
                  <a:pt x="84" y="10"/>
                  <a:pt x="81" y="10"/>
                  <a:pt x="79" y="12"/>
                </a:cubicBezTo>
                <a:cubicBezTo>
                  <a:pt x="72" y="18"/>
                  <a:pt x="72" y="18"/>
                  <a:pt x="72" y="18"/>
                </a:cubicBezTo>
                <a:cubicBezTo>
                  <a:pt x="69" y="17"/>
                  <a:pt x="66" y="16"/>
                  <a:pt x="63" y="15"/>
                </a:cubicBezTo>
                <a:cubicBezTo>
                  <a:pt x="62" y="5"/>
                  <a:pt x="62" y="5"/>
                  <a:pt x="62" y="5"/>
                </a:cubicBezTo>
                <a:cubicBezTo>
                  <a:pt x="62" y="2"/>
                  <a:pt x="60" y="0"/>
                  <a:pt x="58" y="0"/>
                </a:cubicBezTo>
                <a:cubicBezTo>
                  <a:pt x="47" y="0"/>
                  <a:pt x="47" y="0"/>
                  <a:pt x="47" y="0"/>
                </a:cubicBezTo>
                <a:cubicBezTo>
                  <a:pt x="45" y="0"/>
                  <a:pt x="42" y="2"/>
                  <a:pt x="42" y="5"/>
                </a:cubicBezTo>
                <a:cubicBezTo>
                  <a:pt x="42" y="15"/>
                  <a:pt x="42" y="15"/>
                  <a:pt x="42" y="15"/>
                </a:cubicBezTo>
                <a:cubicBezTo>
                  <a:pt x="39" y="16"/>
                  <a:pt x="36" y="17"/>
                  <a:pt x="33" y="18"/>
                </a:cubicBezTo>
                <a:cubicBezTo>
                  <a:pt x="26" y="12"/>
                  <a:pt x="26" y="12"/>
                  <a:pt x="26" y="12"/>
                </a:cubicBezTo>
                <a:cubicBezTo>
                  <a:pt x="24" y="10"/>
                  <a:pt x="21" y="10"/>
                  <a:pt x="19" y="12"/>
                </a:cubicBezTo>
                <a:cubicBezTo>
                  <a:pt x="12" y="19"/>
                  <a:pt x="12" y="19"/>
                  <a:pt x="12" y="19"/>
                </a:cubicBezTo>
                <a:cubicBezTo>
                  <a:pt x="10" y="21"/>
                  <a:pt x="10" y="24"/>
                  <a:pt x="12" y="26"/>
                </a:cubicBezTo>
                <a:cubicBezTo>
                  <a:pt x="19" y="33"/>
                  <a:pt x="19" y="33"/>
                  <a:pt x="19" y="33"/>
                </a:cubicBezTo>
                <a:cubicBezTo>
                  <a:pt x="17" y="36"/>
                  <a:pt x="16" y="39"/>
                  <a:pt x="15" y="42"/>
                </a:cubicBezTo>
                <a:cubicBezTo>
                  <a:pt x="5" y="42"/>
                  <a:pt x="5" y="42"/>
                  <a:pt x="5" y="42"/>
                </a:cubicBezTo>
                <a:cubicBezTo>
                  <a:pt x="3" y="42"/>
                  <a:pt x="0" y="44"/>
                  <a:pt x="0" y="47"/>
                </a:cubicBezTo>
                <a:cubicBezTo>
                  <a:pt x="0" y="57"/>
                  <a:pt x="0" y="57"/>
                  <a:pt x="0" y="57"/>
                </a:cubicBezTo>
                <a:cubicBezTo>
                  <a:pt x="0" y="60"/>
                  <a:pt x="3" y="62"/>
                  <a:pt x="5" y="62"/>
                </a:cubicBezTo>
                <a:lnTo>
                  <a:pt x="15" y="63"/>
                </a:lnTo>
                <a:close/>
                <a:moveTo>
                  <a:pt x="52" y="29"/>
                </a:moveTo>
                <a:cubicBezTo>
                  <a:pt x="65" y="29"/>
                  <a:pt x="76" y="39"/>
                  <a:pt x="76" y="52"/>
                </a:cubicBezTo>
                <a:cubicBezTo>
                  <a:pt x="76" y="65"/>
                  <a:pt x="65" y="76"/>
                  <a:pt x="52" y="76"/>
                </a:cubicBezTo>
                <a:cubicBezTo>
                  <a:pt x="40" y="76"/>
                  <a:pt x="29" y="65"/>
                  <a:pt x="29" y="52"/>
                </a:cubicBezTo>
                <a:cubicBezTo>
                  <a:pt x="29" y="39"/>
                  <a:pt x="40" y="29"/>
                  <a:pt x="52" y="29"/>
                </a:cubicBezTo>
                <a:close/>
              </a:path>
            </a:pathLst>
          </a:custGeom>
          <a:solidFill>
            <a:srgbClr val="3BA0BB"/>
          </a:solidFill>
          <a:ln>
            <a:noFill/>
          </a:ln>
        </p:spPr>
        <p:txBody>
          <a:bodyPr vert="horz" wrap="square" lIns="91440" tIns="45720" rIns="91440" bIns="45720" numCol="1" anchor="t" anchorCtr="0" compatLnSpc="1">
            <a:prstTxWarp prst="textNoShape">
              <a:avLst/>
            </a:prstTxWarp>
          </a:bodyPr>
          <a:lstStyle/>
          <a:p>
            <a:pPr defTabSz="1218987"/>
            <a:endParaRPr lang="en-US" sz="1100" kern="1200">
              <a:solidFill>
                <a:prstClr val="black"/>
              </a:solidFill>
              <a:latin typeface="Century Gothic" panose="020B0502020202020204" pitchFamily="34" charset="0"/>
              <a:ea typeface="+mn-ea"/>
              <a:cs typeface="+mn-cs"/>
            </a:endParaRPr>
          </a:p>
        </p:txBody>
      </p:sp>
      <p:pic>
        <p:nvPicPr>
          <p:cNvPr id="67" name="Picture 66">
            <a:extLst>
              <a:ext uri="{FF2B5EF4-FFF2-40B4-BE49-F238E27FC236}">
                <a16:creationId xmlns:a16="http://schemas.microsoft.com/office/drawing/2014/main" id="{F99E5AAC-979C-9E34-9DDA-00ECC1E336B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1878073" y="4025138"/>
            <a:ext cx="620650" cy="620650"/>
          </a:xfrm>
          <a:prstGeom prst="rect">
            <a:avLst/>
          </a:prstGeom>
        </p:spPr>
      </p:pic>
      <p:sp>
        <p:nvSpPr>
          <p:cNvPr id="71" name="TextBox 70">
            <a:extLst>
              <a:ext uri="{FF2B5EF4-FFF2-40B4-BE49-F238E27FC236}">
                <a16:creationId xmlns:a16="http://schemas.microsoft.com/office/drawing/2014/main" id="{208D7358-0A0C-002F-D6CF-1981CCA81B08}"/>
              </a:ext>
            </a:extLst>
          </p:cNvPr>
          <p:cNvSpPr txBox="1"/>
          <p:nvPr/>
        </p:nvSpPr>
        <p:spPr>
          <a:xfrm>
            <a:off x="464176" y="7541868"/>
            <a:ext cx="7496174" cy="230832"/>
          </a:xfrm>
          <a:prstGeom prst="rect">
            <a:avLst/>
          </a:prstGeom>
          <a:noFill/>
          <a:ln>
            <a:noFill/>
          </a:ln>
        </p:spPr>
        <p:txBody>
          <a:bodyPr wrap="square">
            <a:spAutoFit/>
          </a:bodyPr>
          <a:lstStyle/>
          <a:p>
            <a:r>
              <a:rPr kumimoji="0" lang="en-US" sz="900" b="0" i="1" u="none" strike="noStrike" kern="1200" cap="none" spc="0" normalizeH="0" baseline="0" noProof="0" dirty="0">
                <a:ln>
                  <a:noFill/>
                </a:ln>
                <a:solidFill>
                  <a:srgbClr val="3399FF"/>
                </a:solidFill>
                <a:effectLst/>
                <a:uLnTx/>
                <a:uFillTx/>
                <a:latin typeface="Century Gothic" panose="020B0502020202020204" pitchFamily="34" charset="0"/>
                <a:ea typeface="+mn-ea"/>
                <a:cs typeface="Segoe UI" panose="020B0502040204020203" pitchFamily="34" charset="0"/>
                <a:sym typeface="Arial"/>
              </a:rPr>
              <a:t>FEAST’s fiscal year runs Jan-Dec</a:t>
            </a:r>
            <a:endParaRPr lang="en-US" sz="900" i="1" dirty="0">
              <a:solidFill>
                <a:srgbClr val="3399FF"/>
              </a:solidFill>
            </a:endParaRPr>
          </a:p>
        </p:txBody>
      </p:sp>
      <p:pic>
        <p:nvPicPr>
          <p:cNvPr id="77" name="Picture 76">
            <a:extLst>
              <a:ext uri="{FF2B5EF4-FFF2-40B4-BE49-F238E27FC236}">
                <a16:creationId xmlns:a16="http://schemas.microsoft.com/office/drawing/2014/main" id="{2CA29A75-C0F6-AA74-D5A1-D42E3B991975}"/>
              </a:ext>
            </a:extLst>
          </p:cNvPr>
          <p:cNvPicPr>
            <a:picLocks noChangeAspect="1"/>
          </p:cNvPicPr>
          <p:nvPr/>
        </p:nvPicPr>
        <p:blipFill>
          <a:blip r:embed="rId4">
            <a:alphaModFix amt="85000"/>
          </a:blip>
          <a:stretch>
            <a:fillRect/>
          </a:stretch>
        </p:blipFill>
        <p:spPr>
          <a:xfrm>
            <a:off x="6204824" y="3992131"/>
            <a:ext cx="774611" cy="681943"/>
          </a:xfrm>
          <a:prstGeom prst="rect">
            <a:avLst/>
          </a:prstGeom>
        </p:spPr>
      </p:pic>
      <p:sp>
        <p:nvSpPr>
          <p:cNvPr id="78" name="TextBox 77">
            <a:extLst>
              <a:ext uri="{FF2B5EF4-FFF2-40B4-BE49-F238E27FC236}">
                <a16:creationId xmlns:a16="http://schemas.microsoft.com/office/drawing/2014/main" id="{D6EC1367-B573-2B35-9187-CF74AA228C2E}"/>
              </a:ext>
            </a:extLst>
          </p:cNvPr>
          <p:cNvSpPr txBox="1"/>
          <p:nvPr/>
        </p:nvSpPr>
        <p:spPr>
          <a:xfrm>
            <a:off x="5026750" y="1463910"/>
            <a:ext cx="2933551" cy="907964"/>
          </a:xfrm>
          <a:prstGeom prst="rect">
            <a:avLst/>
          </a:prstGeom>
          <a:noFill/>
        </p:spPr>
        <p:txBody>
          <a:bodyPr wrap="square" rtlCol="0" anchor="ctr">
            <a:noAutofit/>
          </a:bodyPr>
          <a:lstStyle/>
          <a:p>
            <a:pPr defTabSz="1218987"/>
            <a:r>
              <a:rPr lang="en-US" sz="1100" b="1" kern="1200" dirty="0">
                <a:solidFill>
                  <a:srgbClr val="7030A0"/>
                </a:solidFill>
                <a:latin typeface="Century Gothic" panose="020B0502020202020204" pitchFamily="34" charset="0"/>
                <a:ea typeface="+mn-ea"/>
                <a:cs typeface="Segoe UI" panose="020B0502040204020203" pitchFamily="34" charset="0"/>
              </a:rPr>
              <a:t>Program Activities</a:t>
            </a:r>
          </a:p>
          <a:p>
            <a:pPr marL="171450" indent="-171450" defTabSz="1218987">
              <a:lnSpc>
                <a:spcPct val="150000"/>
              </a:lnSpc>
              <a:buClr>
                <a:srgbClr val="7030A0"/>
              </a:buClr>
              <a:buSzPct val="75000"/>
              <a:buFont typeface="Wingdings" panose="05000000000000000000" pitchFamily="2" charset="2"/>
              <a:buChar char="§"/>
            </a:pPr>
            <a:r>
              <a:rPr lang="en-US" sz="1100" kern="1200" dirty="0">
                <a:solidFill>
                  <a:srgbClr val="656467"/>
                </a:solidFill>
                <a:latin typeface="Century Gothic" panose="020B0502020202020204" pitchFamily="34" charset="0"/>
                <a:ea typeface="+mn-ea"/>
                <a:cs typeface="Segoe UI" panose="020B0502040204020203" pitchFamily="34" charset="0"/>
              </a:rPr>
              <a:t>Doubles outreach under the Food Access program</a:t>
            </a:r>
          </a:p>
          <a:p>
            <a:pPr marL="171450" indent="-171450" defTabSz="1218987">
              <a:lnSpc>
                <a:spcPct val="150000"/>
              </a:lnSpc>
              <a:buClr>
                <a:srgbClr val="7030A0"/>
              </a:buClr>
              <a:buSzPct val="75000"/>
              <a:buFont typeface="Wingdings" panose="05000000000000000000" pitchFamily="2" charset="2"/>
              <a:buChar char="§"/>
            </a:pPr>
            <a:r>
              <a:rPr lang="en-US" sz="1100" kern="1200" dirty="0">
                <a:solidFill>
                  <a:srgbClr val="656467"/>
                </a:solidFill>
                <a:latin typeface="Century Gothic" panose="020B0502020202020204" pitchFamily="34" charset="0"/>
                <a:ea typeface="+mn-ea"/>
                <a:cs typeface="Segoe UI" panose="020B0502040204020203" pitchFamily="34" charset="0"/>
              </a:rPr>
              <a:t>Hosts a community-wide food distribution event</a:t>
            </a:r>
          </a:p>
        </p:txBody>
      </p:sp>
      <p:pic>
        <p:nvPicPr>
          <p:cNvPr id="80" name="Picture 79">
            <a:extLst>
              <a:ext uri="{FF2B5EF4-FFF2-40B4-BE49-F238E27FC236}">
                <a16:creationId xmlns:a16="http://schemas.microsoft.com/office/drawing/2014/main" id="{AF3585CE-E392-704E-6B74-2731938C7A97}"/>
              </a:ext>
            </a:extLst>
          </p:cNvPr>
          <p:cNvPicPr>
            <a:picLocks noChangeAspect="1"/>
          </p:cNvPicPr>
          <p:nvPr/>
        </p:nvPicPr>
        <p:blipFill>
          <a:blip r:embed="rId5">
            <a:duotone>
              <a:schemeClr val="accent6">
                <a:shade val="45000"/>
                <a:satMod val="135000"/>
              </a:schemeClr>
              <a:prstClr val="white"/>
            </a:duotone>
          </a:blip>
          <a:stretch>
            <a:fillRect/>
          </a:stretch>
        </p:blipFill>
        <p:spPr>
          <a:xfrm>
            <a:off x="8370878" y="3889376"/>
            <a:ext cx="929912" cy="863598"/>
          </a:xfrm>
          <a:prstGeom prst="rect">
            <a:avLst/>
          </a:prstGeom>
        </p:spPr>
      </p:pic>
      <p:pic>
        <p:nvPicPr>
          <p:cNvPr id="81" name="Picture 80">
            <a:extLst>
              <a:ext uri="{FF2B5EF4-FFF2-40B4-BE49-F238E27FC236}">
                <a16:creationId xmlns:a16="http://schemas.microsoft.com/office/drawing/2014/main" id="{83A71CA3-A234-F265-1F44-5B9D2F50CF3C}"/>
              </a:ext>
            </a:extLst>
          </p:cNvPr>
          <p:cNvPicPr>
            <a:picLocks noChangeAspect="1"/>
          </p:cNvPicPr>
          <p:nvPr/>
        </p:nvPicPr>
        <p:blipFill>
          <a:blip r:embed="rId6"/>
          <a:stretch>
            <a:fillRect/>
          </a:stretch>
        </p:blipFill>
        <p:spPr>
          <a:xfrm>
            <a:off x="10762150" y="4021740"/>
            <a:ext cx="574050" cy="574050"/>
          </a:xfrm>
          <a:prstGeom prst="rect">
            <a:avLst/>
          </a:prstGeom>
        </p:spPr>
      </p:pic>
    </p:spTree>
    <p:extLst>
      <p:ext uri="{BB962C8B-B14F-4D97-AF65-F5344CB8AC3E}">
        <p14:creationId xmlns:p14="http://schemas.microsoft.com/office/powerpoint/2010/main" val="187650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Diagram 32">
            <a:extLst>
              <a:ext uri="{FF2B5EF4-FFF2-40B4-BE49-F238E27FC236}">
                <a16:creationId xmlns:a16="http://schemas.microsoft.com/office/drawing/2014/main" id="{E235C12F-2755-CD0F-4B4E-12CA6E6152BA}"/>
              </a:ext>
            </a:extLst>
          </p:cNvPr>
          <p:cNvGraphicFramePr/>
          <p:nvPr>
            <p:extLst>
              <p:ext uri="{D42A27DB-BD31-4B8C-83A1-F6EECF244321}">
                <p14:modId xmlns:p14="http://schemas.microsoft.com/office/powerpoint/2010/main" val="3429888920"/>
              </p:ext>
            </p:extLst>
          </p:nvPr>
        </p:nvGraphicFramePr>
        <p:xfrm>
          <a:off x="5721350" y="6232945"/>
          <a:ext cx="4714874" cy="1596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Title 1">
            <a:extLst>
              <a:ext uri="{FF2B5EF4-FFF2-40B4-BE49-F238E27FC236}">
                <a16:creationId xmlns:a16="http://schemas.microsoft.com/office/drawing/2014/main" id="{90E35747-0C04-D593-27C3-605A962A3CE8}"/>
              </a:ext>
            </a:extLst>
          </p:cNvPr>
          <p:cNvSpPr>
            <a:spLocks noGrp="1"/>
          </p:cNvSpPr>
          <p:nvPr>
            <p:ph type="title"/>
          </p:nvPr>
        </p:nvSpPr>
        <p:spPr>
          <a:xfrm>
            <a:off x="254194" y="252439"/>
            <a:ext cx="11505063" cy="565540"/>
          </a:xfrm>
        </p:spPr>
        <p:txBody>
          <a:bodyPr/>
          <a:lstStyle/>
          <a:p>
            <a:r>
              <a:rPr lang="en-GB" sz="2400" b="1" dirty="0">
                <a:solidFill>
                  <a:srgbClr val="656467"/>
                </a:solidFill>
                <a:latin typeface="Century Gothic" panose="020B0502020202020204" pitchFamily="34" charset="0"/>
              </a:rPr>
              <a:t>Financial Overview FY21 - FY23</a:t>
            </a:r>
          </a:p>
        </p:txBody>
      </p:sp>
      <p:sp>
        <p:nvSpPr>
          <p:cNvPr id="8" name="TextBox 7">
            <a:extLst>
              <a:ext uri="{FF2B5EF4-FFF2-40B4-BE49-F238E27FC236}">
                <a16:creationId xmlns:a16="http://schemas.microsoft.com/office/drawing/2014/main" id="{72F45DEE-56F9-5F8A-5170-DD4290C619B9}"/>
              </a:ext>
            </a:extLst>
          </p:cNvPr>
          <p:cNvSpPr txBox="1"/>
          <p:nvPr/>
        </p:nvSpPr>
        <p:spPr>
          <a:xfrm>
            <a:off x="555400" y="3802619"/>
            <a:ext cx="11040119" cy="1583639"/>
          </a:xfrm>
          <a:prstGeom prst="rect">
            <a:avLst/>
          </a:prstGeom>
          <a:noFill/>
          <a:ln>
            <a:noFill/>
          </a:ln>
        </p:spPr>
        <p:txBody>
          <a:bodyPr wrap="square">
            <a:spAutoFit/>
          </a:bodyPr>
          <a:lstStyle/>
          <a:p>
            <a:pPr marL="171450" marR="0" lvl="0" indent="-171450" algn="just" defTabSz="914400" rtl="0" eaLnBrk="1" fontAlgn="auto" latinLnBrk="0" hangingPunct="1">
              <a:lnSpc>
                <a:spcPct val="150000"/>
              </a:lnSpc>
              <a:spcBef>
                <a:spcPts val="0"/>
              </a:spcBef>
              <a:spcAft>
                <a:spcPts val="0"/>
              </a:spcAft>
              <a:buClrTx/>
              <a:buSzPct val="75000"/>
              <a:buFont typeface="Wingdings" panose="05000000000000000000" pitchFamily="2" charset="2"/>
              <a:buChar char="§"/>
              <a:tabLst/>
              <a:defRPr/>
            </a:pPr>
            <a:r>
              <a:rPr kumimoji="0" lang="en-US" sz="1100" b="0" i="0" u="none" strike="noStrike" kern="0" cap="none" spc="0" normalizeH="0" baseline="0" noProof="0" dirty="0">
                <a:ln>
                  <a:noFill/>
                </a:ln>
                <a:solidFill>
                  <a:srgbClr val="656467"/>
                </a:solidFill>
                <a:effectLst/>
                <a:uLnTx/>
                <a:uFillTx/>
                <a:latin typeface="Century Gothic" panose="020B0502020202020204" pitchFamily="34" charset="0"/>
                <a:ea typeface="Calibri"/>
                <a:cs typeface="Calibri"/>
                <a:sym typeface="Calibri"/>
              </a:rPr>
              <a:t>The graphs above summarize the total spend between FY21 - FY23 across focus areas: </a:t>
            </a:r>
          </a:p>
          <a:p>
            <a:pPr marL="400050" lvl="2" indent="-171450" algn="just">
              <a:lnSpc>
                <a:spcPct val="150000"/>
              </a:lnSpc>
              <a:buClr>
                <a:srgbClr val="223F59"/>
              </a:buClr>
              <a:buSzPct val="75000"/>
              <a:buFont typeface="Courier New" panose="02070309020205020404" pitchFamily="49" charset="0"/>
              <a:buChar char="o"/>
              <a:defRPr/>
            </a:pPr>
            <a:r>
              <a:rPr kumimoji="0" lang="en-US" sz="1100" b="0" i="0" u="none" strike="noStrike" kern="0" cap="none" spc="0" normalizeH="0" baseline="0" noProof="0" dirty="0">
                <a:ln>
                  <a:noFill/>
                </a:ln>
                <a:solidFill>
                  <a:srgbClr val="656467"/>
                </a:solidFill>
                <a:effectLst/>
                <a:uLnTx/>
                <a:uFillTx/>
                <a:latin typeface="Century Gothic" panose="020B0502020202020204" pitchFamily="34" charset="0"/>
                <a:ea typeface="Calibri"/>
                <a:cs typeface="Calibri"/>
                <a:sym typeface="Calibri"/>
              </a:rPr>
              <a:t>Core Nutrition</a:t>
            </a:r>
          </a:p>
          <a:p>
            <a:pPr marL="400050" lvl="2" indent="-171450" algn="just">
              <a:lnSpc>
                <a:spcPct val="150000"/>
              </a:lnSpc>
              <a:buClr>
                <a:srgbClr val="223F59"/>
              </a:buClr>
              <a:buSzPct val="75000"/>
              <a:buFont typeface="Courier New" panose="02070309020205020404" pitchFamily="49" charset="0"/>
              <a:buChar char="o"/>
              <a:defRPr/>
            </a:pPr>
            <a:r>
              <a:rPr kumimoji="0" lang="en-US" sz="1100" b="0" i="0" u="none" strike="noStrike" kern="0" cap="none" spc="0" normalizeH="0" baseline="0" noProof="0" dirty="0">
                <a:ln>
                  <a:noFill/>
                </a:ln>
                <a:solidFill>
                  <a:srgbClr val="656467"/>
                </a:solidFill>
                <a:effectLst/>
                <a:uLnTx/>
                <a:uFillTx/>
                <a:latin typeface="Century Gothic" panose="020B0502020202020204" pitchFamily="34" charset="0"/>
                <a:ea typeface="Calibri"/>
                <a:cs typeface="Calibri"/>
                <a:sym typeface="Calibri"/>
              </a:rPr>
              <a:t>Food Access</a:t>
            </a:r>
          </a:p>
          <a:p>
            <a:pPr marL="400050" lvl="2" indent="-171450" algn="just">
              <a:lnSpc>
                <a:spcPct val="150000"/>
              </a:lnSpc>
              <a:buClr>
                <a:srgbClr val="223F59"/>
              </a:buClr>
              <a:buSzPct val="75000"/>
              <a:buFont typeface="Courier New" panose="02070309020205020404" pitchFamily="49" charset="0"/>
              <a:buChar char="o"/>
              <a:defRPr/>
            </a:pPr>
            <a:r>
              <a:rPr kumimoji="0" lang="en-US" sz="1100" b="0" i="0" u="none" strike="noStrike" kern="0" cap="none" spc="0" normalizeH="0" baseline="0" noProof="0" dirty="0">
                <a:ln>
                  <a:noFill/>
                </a:ln>
                <a:solidFill>
                  <a:srgbClr val="656467"/>
                </a:solidFill>
                <a:effectLst/>
                <a:uLnTx/>
                <a:uFillTx/>
                <a:latin typeface="Century Gothic" panose="020B0502020202020204" pitchFamily="34" charset="0"/>
                <a:ea typeface="Calibri"/>
                <a:cs typeface="Calibri"/>
                <a:sym typeface="Calibri"/>
              </a:rPr>
              <a:t>Training and Community Outreach</a:t>
            </a:r>
          </a:p>
          <a:p>
            <a:pPr marL="171450" indent="-171450" algn="just">
              <a:lnSpc>
                <a:spcPct val="150000"/>
              </a:lnSpc>
              <a:buClr>
                <a:srgbClr val="223F59"/>
              </a:buClr>
              <a:buSzPct val="75000"/>
              <a:buFont typeface="Wingdings" panose="05000000000000000000" pitchFamily="2" charset="2"/>
              <a:buChar char="§"/>
              <a:defRPr/>
            </a:pPr>
            <a:r>
              <a:rPr lang="en-US" sz="1100" dirty="0">
                <a:solidFill>
                  <a:srgbClr val="656467"/>
                </a:solidFill>
                <a:latin typeface="Century Gothic" panose="020B0502020202020204" pitchFamily="34" charset="0"/>
              </a:rPr>
              <a:t>Though funding was received in FY 21, expenses were incurred in FY22 and FY23, resulting in costs exceeding revenues in those years.</a:t>
            </a:r>
            <a:endParaRPr lang="en-US" sz="1100" dirty="0">
              <a:solidFill>
                <a:srgbClr val="656467"/>
              </a:solidFill>
              <a:latin typeface="Century Gothic" panose="020B0502020202020204" pitchFamily="34" charset="0"/>
              <a:sym typeface="Calibri"/>
            </a:endParaRPr>
          </a:p>
          <a:p>
            <a:pPr marL="171450" marR="0" lvl="0" indent="-171450" algn="just" defTabSz="914400" rtl="0" eaLnBrk="1" fontAlgn="auto" latinLnBrk="0" hangingPunct="1">
              <a:lnSpc>
                <a:spcPct val="150000"/>
              </a:lnSpc>
              <a:spcBef>
                <a:spcPts val="0"/>
              </a:spcBef>
              <a:spcAft>
                <a:spcPts val="0"/>
              </a:spcAft>
              <a:buClr>
                <a:srgbClr val="223F59"/>
              </a:buClr>
              <a:buSzPct val="75000"/>
              <a:buFont typeface="Wingdings" panose="05000000000000000000" pitchFamily="2" charset="2"/>
              <a:buChar char="§"/>
              <a:tabLst/>
              <a:defRPr/>
            </a:pPr>
            <a:r>
              <a:rPr lang="en-US" sz="1100" dirty="0">
                <a:solidFill>
                  <a:srgbClr val="656467"/>
                </a:solidFill>
                <a:latin typeface="Century Gothic" panose="020B0502020202020204" pitchFamily="34" charset="0"/>
              </a:rPr>
              <a:t>Newer fundraising initiatives remained subdued during FY22 and FY23.</a:t>
            </a:r>
            <a:endParaRPr kumimoji="0" lang="en-US" sz="1100" b="0" i="0" u="none" strike="noStrike" kern="0" cap="none" spc="0" normalizeH="0" baseline="0" noProof="0" dirty="0">
              <a:ln>
                <a:noFill/>
              </a:ln>
              <a:solidFill>
                <a:srgbClr val="656467"/>
              </a:solidFill>
              <a:effectLst/>
              <a:uLnTx/>
              <a:uFillTx/>
              <a:latin typeface="Century Gothic" panose="020B0502020202020204" pitchFamily="34" charset="0"/>
              <a:ea typeface="Calibri"/>
              <a:cs typeface="Calibri"/>
              <a:sym typeface="Calibri"/>
            </a:endParaRPr>
          </a:p>
        </p:txBody>
      </p:sp>
      <p:graphicFrame>
        <p:nvGraphicFramePr>
          <p:cNvPr id="15" name="Diagram 14">
            <a:extLst>
              <a:ext uri="{FF2B5EF4-FFF2-40B4-BE49-F238E27FC236}">
                <a16:creationId xmlns:a16="http://schemas.microsoft.com/office/drawing/2014/main" id="{8C30873E-0D56-CF22-DDDA-4C28FC7557B1}"/>
              </a:ext>
            </a:extLst>
          </p:cNvPr>
          <p:cNvGraphicFramePr/>
          <p:nvPr>
            <p:extLst>
              <p:ext uri="{D42A27DB-BD31-4B8C-83A1-F6EECF244321}">
                <p14:modId xmlns:p14="http://schemas.microsoft.com/office/powerpoint/2010/main" val="1094934974"/>
              </p:ext>
            </p:extLst>
          </p:nvPr>
        </p:nvGraphicFramePr>
        <p:xfrm>
          <a:off x="-85724" y="6166549"/>
          <a:ext cx="4714874" cy="15963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5" name="TextBox 24">
            <a:extLst>
              <a:ext uri="{FF2B5EF4-FFF2-40B4-BE49-F238E27FC236}">
                <a16:creationId xmlns:a16="http://schemas.microsoft.com/office/drawing/2014/main" id="{191B0763-9D4F-64F8-99BB-AF6FE138845A}"/>
              </a:ext>
            </a:extLst>
          </p:cNvPr>
          <p:cNvSpPr txBox="1"/>
          <p:nvPr/>
        </p:nvSpPr>
        <p:spPr>
          <a:xfrm>
            <a:off x="533400" y="5832084"/>
            <a:ext cx="3048000" cy="241999"/>
          </a:xfrm>
          <a:prstGeom prst="rect">
            <a:avLst/>
          </a:prstGeom>
          <a:noFill/>
          <a:ln>
            <a:noFill/>
          </a:ln>
        </p:spPr>
        <p:txBody>
          <a:bodyPr wrap="square" lIns="91425" tIns="45700" rIns="91425" bIns="45700" rtlCol="0" anchor="t" anchorCtr="0">
            <a:noAutofit/>
          </a:bodyPr>
          <a:lstStyle/>
          <a:p>
            <a:pPr rtl="0">
              <a:spcBef>
                <a:spcPts val="0"/>
              </a:spcBef>
              <a:buNone/>
            </a:pPr>
            <a:r>
              <a:rPr lang="en-US" sz="1200" b="1" dirty="0">
                <a:solidFill>
                  <a:srgbClr val="3399FF"/>
                </a:solidFill>
                <a:latin typeface="Century Gothic" panose="020B0502020202020204" pitchFamily="34" charset="0"/>
                <a:ea typeface="Calibri"/>
                <a:cs typeface="Calibri"/>
                <a:sym typeface="Calibri"/>
              </a:rPr>
              <a:t>Core Nutrition - $ 1.2M</a:t>
            </a:r>
          </a:p>
        </p:txBody>
      </p:sp>
      <p:graphicFrame>
        <p:nvGraphicFramePr>
          <p:cNvPr id="30" name="Diagram 29">
            <a:extLst>
              <a:ext uri="{FF2B5EF4-FFF2-40B4-BE49-F238E27FC236}">
                <a16:creationId xmlns:a16="http://schemas.microsoft.com/office/drawing/2014/main" id="{E011370C-8210-1742-C4C0-D4955C4B28AD}"/>
              </a:ext>
            </a:extLst>
          </p:cNvPr>
          <p:cNvGraphicFramePr/>
          <p:nvPr>
            <p:extLst>
              <p:ext uri="{D42A27DB-BD31-4B8C-83A1-F6EECF244321}">
                <p14:modId xmlns:p14="http://schemas.microsoft.com/office/powerpoint/2010/main" val="3367447387"/>
              </p:ext>
            </p:extLst>
          </p:nvPr>
        </p:nvGraphicFramePr>
        <p:xfrm>
          <a:off x="2817813" y="6166549"/>
          <a:ext cx="4714874" cy="159632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59" name="TextBox 58">
            <a:extLst>
              <a:ext uri="{FF2B5EF4-FFF2-40B4-BE49-F238E27FC236}">
                <a16:creationId xmlns:a16="http://schemas.microsoft.com/office/drawing/2014/main" id="{CCE7DBF3-DC67-5FAC-43F5-E943E1DD960D}"/>
              </a:ext>
            </a:extLst>
          </p:cNvPr>
          <p:cNvSpPr txBox="1"/>
          <p:nvPr/>
        </p:nvSpPr>
        <p:spPr>
          <a:xfrm>
            <a:off x="3433764" y="5832084"/>
            <a:ext cx="3048000" cy="241999"/>
          </a:xfrm>
          <a:prstGeom prst="rect">
            <a:avLst/>
          </a:prstGeom>
          <a:noFill/>
          <a:ln>
            <a:noFill/>
          </a:ln>
        </p:spPr>
        <p:txBody>
          <a:bodyPr wrap="square" lIns="91425" tIns="45700" rIns="91425" bIns="45700" rtlCol="0" anchor="t" anchorCtr="0">
            <a:noAutofit/>
          </a:bodyPr>
          <a:lstStyle/>
          <a:p>
            <a:pPr rtl="0">
              <a:spcBef>
                <a:spcPts val="0"/>
              </a:spcBef>
              <a:buNone/>
            </a:pPr>
            <a:r>
              <a:rPr lang="en-US" sz="1200" b="1" dirty="0">
                <a:solidFill>
                  <a:srgbClr val="F37225"/>
                </a:solidFill>
                <a:latin typeface="Century Gothic" panose="020B0502020202020204" pitchFamily="34" charset="0"/>
                <a:ea typeface="Calibri"/>
                <a:cs typeface="Calibri"/>
                <a:sym typeface="Calibri"/>
              </a:rPr>
              <a:t>Food Access - $ 303K</a:t>
            </a:r>
          </a:p>
        </p:txBody>
      </p:sp>
      <p:sp>
        <p:nvSpPr>
          <p:cNvPr id="62" name="TextBox 61">
            <a:extLst>
              <a:ext uri="{FF2B5EF4-FFF2-40B4-BE49-F238E27FC236}">
                <a16:creationId xmlns:a16="http://schemas.microsoft.com/office/drawing/2014/main" id="{A2600B0E-0DF4-1FF9-8467-6972B66180C6}"/>
              </a:ext>
            </a:extLst>
          </p:cNvPr>
          <p:cNvSpPr txBox="1"/>
          <p:nvPr/>
        </p:nvSpPr>
        <p:spPr>
          <a:xfrm>
            <a:off x="6472237" y="5832084"/>
            <a:ext cx="3048000" cy="241999"/>
          </a:xfrm>
          <a:prstGeom prst="rect">
            <a:avLst/>
          </a:prstGeom>
          <a:noFill/>
          <a:ln>
            <a:noFill/>
          </a:ln>
        </p:spPr>
        <p:txBody>
          <a:bodyPr wrap="square" lIns="91425" tIns="45700" rIns="91425" bIns="45700" rtlCol="0" anchor="t" anchorCtr="0">
            <a:noAutofit/>
          </a:bodyPr>
          <a:lstStyle/>
          <a:p>
            <a:pPr rtl="0">
              <a:spcBef>
                <a:spcPts val="0"/>
              </a:spcBef>
              <a:buNone/>
            </a:pPr>
            <a:r>
              <a:rPr lang="en-US" sz="1200" b="1" dirty="0">
                <a:solidFill>
                  <a:srgbClr val="3399FF"/>
                </a:solidFill>
                <a:latin typeface="Century Gothic" panose="020B0502020202020204" pitchFamily="34" charset="0"/>
                <a:ea typeface="Calibri"/>
                <a:cs typeface="Calibri"/>
                <a:sym typeface="Calibri"/>
              </a:rPr>
              <a:t>Community Events- $ 156K</a:t>
            </a:r>
          </a:p>
        </p:txBody>
      </p:sp>
      <p:graphicFrame>
        <p:nvGraphicFramePr>
          <p:cNvPr id="65" name="Diagram 64">
            <a:extLst>
              <a:ext uri="{FF2B5EF4-FFF2-40B4-BE49-F238E27FC236}">
                <a16:creationId xmlns:a16="http://schemas.microsoft.com/office/drawing/2014/main" id="{8B961039-851A-455D-E98E-47F2B88BA6FD}"/>
              </a:ext>
            </a:extLst>
          </p:cNvPr>
          <p:cNvGraphicFramePr/>
          <p:nvPr>
            <p:extLst>
              <p:ext uri="{D42A27DB-BD31-4B8C-83A1-F6EECF244321}">
                <p14:modId xmlns:p14="http://schemas.microsoft.com/office/powerpoint/2010/main" val="2718349051"/>
              </p:ext>
            </p:extLst>
          </p:nvPr>
        </p:nvGraphicFramePr>
        <p:xfrm>
          <a:off x="8624887" y="6232945"/>
          <a:ext cx="4714874" cy="159632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66" name="TextBox 65">
            <a:extLst>
              <a:ext uri="{FF2B5EF4-FFF2-40B4-BE49-F238E27FC236}">
                <a16:creationId xmlns:a16="http://schemas.microsoft.com/office/drawing/2014/main" id="{9C6B7492-9836-6D6F-07C5-3CA2D0A29DCB}"/>
              </a:ext>
            </a:extLst>
          </p:cNvPr>
          <p:cNvSpPr txBox="1"/>
          <p:nvPr/>
        </p:nvSpPr>
        <p:spPr>
          <a:xfrm>
            <a:off x="9305924" y="5832084"/>
            <a:ext cx="3048000" cy="241999"/>
          </a:xfrm>
          <a:prstGeom prst="rect">
            <a:avLst/>
          </a:prstGeom>
          <a:noFill/>
          <a:ln>
            <a:noFill/>
          </a:ln>
        </p:spPr>
        <p:txBody>
          <a:bodyPr wrap="square" lIns="91425" tIns="45700" rIns="91425" bIns="45700" rtlCol="0" anchor="t" anchorCtr="0">
            <a:noAutofit/>
          </a:bodyPr>
          <a:lstStyle/>
          <a:p>
            <a:pPr rtl="0">
              <a:spcBef>
                <a:spcPts val="0"/>
              </a:spcBef>
              <a:buNone/>
            </a:pPr>
            <a:r>
              <a:rPr lang="en-US" sz="1200" b="1" dirty="0">
                <a:solidFill>
                  <a:srgbClr val="F37225"/>
                </a:solidFill>
                <a:latin typeface="Century Gothic" panose="020B0502020202020204" pitchFamily="34" charset="0"/>
                <a:ea typeface="Calibri"/>
                <a:cs typeface="Calibri"/>
                <a:sym typeface="Calibri"/>
              </a:rPr>
              <a:t>Training - $ 89K</a:t>
            </a:r>
          </a:p>
        </p:txBody>
      </p:sp>
      <p:cxnSp>
        <p:nvCxnSpPr>
          <p:cNvPr id="69" name="Straight Connector 68">
            <a:extLst>
              <a:ext uri="{FF2B5EF4-FFF2-40B4-BE49-F238E27FC236}">
                <a16:creationId xmlns:a16="http://schemas.microsoft.com/office/drawing/2014/main" id="{C299570A-A356-E1CC-47DA-02EA89C113DF}"/>
              </a:ext>
            </a:extLst>
          </p:cNvPr>
          <p:cNvCxnSpPr>
            <a:cxnSpLocks/>
          </p:cNvCxnSpPr>
          <p:nvPr/>
        </p:nvCxnSpPr>
        <p:spPr>
          <a:xfrm>
            <a:off x="125228" y="5462136"/>
            <a:ext cx="11933422" cy="0"/>
          </a:xfrm>
          <a:prstGeom prst="line">
            <a:avLst/>
          </a:prstGeom>
          <a:ln w="19050">
            <a:headEnd type="oval"/>
            <a:tailEnd type="oval"/>
          </a:ln>
          <a:effectLst>
            <a:outerShdw blurRad="114300" dist="50800" dir="5400000" algn="ctr" rotWithShape="0">
              <a:srgbClr val="F37225"/>
            </a:outerShdw>
          </a:effectLst>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72728395-F86F-4D44-4856-3318B8B075F4}"/>
              </a:ext>
            </a:extLst>
          </p:cNvPr>
          <p:cNvGraphicFramePr>
            <a:graphicFrameLocks/>
          </p:cNvGraphicFramePr>
          <p:nvPr>
            <p:extLst>
              <p:ext uri="{D42A27DB-BD31-4B8C-83A1-F6EECF244321}">
                <p14:modId xmlns:p14="http://schemas.microsoft.com/office/powerpoint/2010/main" val="1489686669"/>
              </p:ext>
            </p:extLst>
          </p:nvPr>
        </p:nvGraphicFramePr>
        <p:xfrm>
          <a:off x="531813" y="817979"/>
          <a:ext cx="4572000" cy="2743200"/>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7" name="Chart 6">
            <a:extLst>
              <a:ext uri="{FF2B5EF4-FFF2-40B4-BE49-F238E27FC236}">
                <a16:creationId xmlns:a16="http://schemas.microsoft.com/office/drawing/2014/main" id="{FB4C4FEF-29A3-2564-880B-13A86A7C1871}"/>
              </a:ext>
            </a:extLst>
          </p:cNvPr>
          <p:cNvGraphicFramePr>
            <a:graphicFrameLocks/>
          </p:cNvGraphicFramePr>
          <p:nvPr>
            <p:extLst>
              <p:ext uri="{D42A27DB-BD31-4B8C-83A1-F6EECF244321}">
                <p14:modId xmlns:p14="http://schemas.microsoft.com/office/powerpoint/2010/main" val="1303589757"/>
              </p:ext>
            </p:extLst>
          </p:nvPr>
        </p:nvGraphicFramePr>
        <p:xfrm>
          <a:off x="6096000" y="966953"/>
          <a:ext cx="5962650" cy="2743200"/>
        </p:xfrm>
        <a:graphic>
          <a:graphicData uri="http://schemas.openxmlformats.org/drawingml/2006/chart">
            <c:chart xmlns:c="http://schemas.openxmlformats.org/drawingml/2006/chart" xmlns:r="http://schemas.openxmlformats.org/officeDocument/2006/relationships" r:id="rId23"/>
          </a:graphicData>
        </a:graphic>
      </p:graphicFrame>
    </p:spTree>
    <p:extLst>
      <p:ext uri="{BB962C8B-B14F-4D97-AF65-F5344CB8AC3E}">
        <p14:creationId xmlns:p14="http://schemas.microsoft.com/office/powerpoint/2010/main" val="239693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90E35747-0C04-D593-27C3-605A962A3CE8}"/>
              </a:ext>
            </a:extLst>
          </p:cNvPr>
          <p:cNvSpPr>
            <a:spLocks noGrp="1"/>
          </p:cNvSpPr>
          <p:nvPr>
            <p:ph type="title"/>
          </p:nvPr>
        </p:nvSpPr>
        <p:spPr>
          <a:xfrm>
            <a:off x="219904" y="201976"/>
            <a:ext cx="11503152" cy="566928"/>
          </a:xfrm>
          <a:noFill/>
          <a:ln>
            <a:noFill/>
          </a:ln>
        </p:spPr>
        <p:txBody>
          <a:bodyPr lIns="91425" tIns="91425" rIns="91425" bIns="91425" anchor="ctr" anchorCtr="0"/>
          <a:lstStyle/>
          <a:p>
            <a:r>
              <a:rPr lang="en-US" sz="2400" b="1" dirty="0">
                <a:solidFill>
                  <a:srgbClr val="656467"/>
                </a:solidFill>
                <a:latin typeface="Century Gothic" panose="020B0502020202020204" pitchFamily="34" charset="0"/>
              </a:rPr>
              <a:t>Functional Expenses Composition FY21 - FY23</a:t>
            </a:r>
          </a:p>
        </p:txBody>
      </p:sp>
      <p:graphicFrame>
        <p:nvGraphicFramePr>
          <p:cNvPr id="20" name="Chart 19">
            <a:extLst>
              <a:ext uri="{FF2B5EF4-FFF2-40B4-BE49-F238E27FC236}">
                <a16:creationId xmlns:a16="http://schemas.microsoft.com/office/drawing/2014/main" id="{483FE936-F92F-AE03-8E8E-2B2DB15F917F}"/>
              </a:ext>
            </a:extLst>
          </p:cNvPr>
          <p:cNvGraphicFramePr/>
          <p:nvPr>
            <p:extLst>
              <p:ext uri="{D42A27DB-BD31-4B8C-83A1-F6EECF244321}">
                <p14:modId xmlns:p14="http://schemas.microsoft.com/office/powerpoint/2010/main" val="1406583428"/>
              </p:ext>
            </p:extLst>
          </p:nvPr>
        </p:nvGraphicFramePr>
        <p:xfrm>
          <a:off x="8187951" y="968138"/>
          <a:ext cx="4371978" cy="26483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 24">
            <a:extLst>
              <a:ext uri="{FF2B5EF4-FFF2-40B4-BE49-F238E27FC236}">
                <a16:creationId xmlns:a16="http://schemas.microsoft.com/office/drawing/2014/main" id="{F5D7B63B-0472-642E-29E3-43C9EFC712BC}"/>
              </a:ext>
            </a:extLst>
          </p:cNvPr>
          <p:cNvGraphicFramePr/>
          <p:nvPr>
            <p:extLst>
              <p:ext uri="{D42A27DB-BD31-4B8C-83A1-F6EECF244321}">
                <p14:modId xmlns:p14="http://schemas.microsoft.com/office/powerpoint/2010/main" val="343781758"/>
              </p:ext>
            </p:extLst>
          </p:nvPr>
        </p:nvGraphicFramePr>
        <p:xfrm>
          <a:off x="4238003" y="998548"/>
          <a:ext cx="4083924" cy="26483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EB1A4DDD-F5CE-381F-CC1E-66FB6DCD71C7}"/>
              </a:ext>
            </a:extLst>
          </p:cNvPr>
          <p:cNvGraphicFramePr/>
          <p:nvPr>
            <p:extLst>
              <p:ext uri="{D42A27DB-BD31-4B8C-83A1-F6EECF244321}">
                <p14:modId xmlns:p14="http://schemas.microsoft.com/office/powerpoint/2010/main" val="282376256"/>
              </p:ext>
            </p:extLst>
          </p:nvPr>
        </p:nvGraphicFramePr>
        <p:xfrm>
          <a:off x="0" y="985981"/>
          <a:ext cx="4371978" cy="264836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ABEC515C-A4B1-360A-0E72-FBFF9161D036}"/>
              </a:ext>
            </a:extLst>
          </p:cNvPr>
          <p:cNvSpPr txBox="1"/>
          <p:nvPr/>
        </p:nvSpPr>
        <p:spPr>
          <a:xfrm>
            <a:off x="2044700" y="3596290"/>
            <a:ext cx="708064" cy="281644"/>
          </a:xfrm>
          <a:prstGeom prst="rect">
            <a:avLst/>
          </a:prstGeom>
          <a:noFill/>
          <a:ln>
            <a:noFill/>
          </a:ln>
        </p:spPr>
        <p:txBody>
          <a:bodyPr wrap="square" lIns="91425" tIns="45700" rIns="91425" bIns="457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t>0.43M</a:t>
            </a:r>
            <a:endParaRPr kumimoji="0" lang="en-IN" sz="8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5" name="TextBox 4">
            <a:extLst>
              <a:ext uri="{FF2B5EF4-FFF2-40B4-BE49-F238E27FC236}">
                <a16:creationId xmlns:a16="http://schemas.microsoft.com/office/drawing/2014/main" id="{8FD78655-CCFE-E694-05E1-8516B8F3ECF9}"/>
              </a:ext>
            </a:extLst>
          </p:cNvPr>
          <p:cNvSpPr txBox="1"/>
          <p:nvPr/>
        </p:nvSpPr>
        <p:spPr>
          <a:xfrm>
            <a:off x="3187700" y="3598480"/>
            <a:ext cx="708064" cy="281644"/>
          </a:xfrm>
          <a:prstGeom prst="rect">
            <a:avLst/>
          </a:prstGeom>
          <a:noFill/>
          <a:ln>
            <a:noFill/>
          </a:ln>
        </p:spPr>
        <p:txBody>
          <a:bodyPr wrap="square" lIns="91425" tIns="45700" rIns="91425" bIns="457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t>0.12M</a:t>
            </a:r>
            <a:endParaRPr kumimoji="0" lang="en-IN" sz="8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6" name="TextBox 5">
            <a:extLst>
              <a:ext uri="{FF2B5EF4-FFF2-40B4-BE49-F238E27FC236}">
                <a16:creationId xmlns:a16="http://schemas.microsoft.com/office/drawing/2014/main" id="{A2B3345A-852C-ECD3-FF35-20CF5438542E}"/>
              </a:ext>
            </a:extLst>
          </p:cNvPr>
          <p:cNvSpPr txBox="1"/>
          <p:nvPr/>
        </p:nvSpPr>
        <p:spPr>
          <a:xfrm>
            <a:off x="3644900" y="3598480"/>
            <a:ext cx="708064" cy="281644"/>
          </a:xfrm>
          <a:prstGeom prst="rect">
            <a:avLst/>
          </a:prstGeom>
          <a:noFill/>
          <a:ln>
            <a:noFill/>
          </a:ln>
        </p:spPr>
        <p:txBody>
          <a:bodyPr wrap="square" lIns="91425" tIns="45700" rIns="91425" bIns="457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t>0.08M</a:t>
            </a:r>
            <a:br>
              <a:rPr kumimoji="0" lang="en-US" sz="8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br>
            <a:endParaRPr kumimoji="0" lang="en-IN" sz="8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2" name="TextBox 1">
            <a:extLst>
              <a:ext uri="{FF2B5EF4-FFF2-40B4-BE49-F238E27FC236}">
                <a16:creationId xmlns:a16="http://schemas.microsoft.com/office/drawing/2014/main" id="{41148EA1-60B0-D716-DB24-6C861855BCDF}"/>
              </a:ext>
            </a:extLst>
          </p:cNvPr>
          <p:cNvSpPr txBox="1"/>
          <p:nvPr/>
        </p:nvSpPr>
        <p:spPr>
          <a:xfrm>
            <a:off x="5423764" y="3617310"/>
            <a:ext cx="708064" cy="249621"/>
          </a:xfrm>
          <a:prstGeom prst="rect">
            <a:avLst/>
          </a:prstGeom>
          <a:noFill/>
          <a:ln>
            <a:noFill/>
          </a:ln>
        </p:spPr>
        <p:txBody>
          <a:bodyPr wrap="square" lIns="91425" tIns="45700" rIns="91425" bIns="457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t>0.53M</a:t>
            </a:r>
            <a:endParaRPr kumimoji="0" lang="en-IN" sz="8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11" name="TextBox 10">
            <a:extLst>
              <a:ext uri="{FF2B5EF4-FFF2-40B4-BE49-F238E27FC236}">
                <a16:creationId xmlns:a16="http://schemas.microsoft.com/office/drawing/2014/main" id="{A3B64B56-1C84-777B-B25E-68C30DB643D6}"/>
              </a:ext>
            </a:extLst>
          </p:cNvPr>
          <p:cNvSpPr txBox="1"/>
          <p:nvPr/>
        </p:nvSpPr>
        <p:spPr>
          <a:xfrm>
            <a:off x="6553624" y="3612055"/>
            <a:ext cx="708064" cy="249621"/>
          </a:xfrm>
          <a:prstGeom prst="rect">
            <a:avLst/>
          </a:prstGeom>
          <a:noFill/>
          <a:ln>
            <a:noFill/>
          </a:ln>
        </p:spPr>
        <p:txBody>
          <a:bodyPr wrap="square" lIns="91425" tIns="45700" rIns="91425" bIns="457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t>0.25M</a:t>
            </a:r>
            <a:endParaRPr kumimoji="0" lang="en-IN" sz="8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12" name="TextBox 11">
            <a:extLst>
              <a:ext uri="{FF2B5EF4-FFF2-40B4-BE49-F238E27FC236}">
                <a16:creationId xmlns:a16="http://schemas.microsoft.com/office/drawing/2014/main" id="{35A4E00A-39E4-30C1-EFFC-036661C9B48A}"/>
              </a:ext>
            </a:extLst>
          </p:cNvPr>
          <p:cNvSpPr txBox="1"/>
          <p:nvPr/>
        </p:nvSpPr>
        <p:spPr>
          <a:xfrm>
            <a:off x="7105413" y="3606802"/>
            <a:ext cx="708064" cy="249621"/>
          </a:xfrm>
          <a:prstGeom prst="rect">
            <a:avLst/>
          </a:prstGeom>
          <a:noFill/>
          <a:ln>
            <a:noFill/>
          </a:ln>
        </p:spPr>
        <p:txBody>
          <a:bodyPr wrap="square" lIns="91425" tIns="45700" rIns="91425" bIns="457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t>0.1M</a:t>
            </a:r>
            <a:endParaRPr kumimoji="0" lang="en-IN" sz="8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13" name="TextBox 12">
            <a:extLst>
              <a:ext uri="{FF2B5EF4-FFF2-40B4-BE49-F238E27FC236}">
                <a16:creationId xmlns:a16="http://schemas.microsoft.com/office/drawing/2014/main" id="{89040F54-467C-6D13-D1BF-DC0CACAA717C}"/>
              </a:ext>
            </a:extLst>
          </p:cNvPr>
          <p:cNvSpPr txBox="1"/>
          <p:nvPr/>
        </p:nvSpPr>
        <p:spPr>
          <a:xfrm>
            <a:off x="8729260" y="3612055"/>
            <a:ext cx="708064" cy="249621"/>
          </a:xfrm>
          <a:prstGeom prst="rect">
            <a:avLst/>
          </a:prstGeom>
          <a:noFill/>
          <a:ln>
            <a:noFill/>
          </a:ln>
        </p:spPr>
        <p:txBody>
          <a:bodyPr wrap="square" lIns="91425" tIns="45700" rIns="91425" bIns="457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t>0.8M</a:t>
            </a:r>
            <a:endParaRPr kumimoji="0" lang="en-IN" sz="8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14" name="TextBox 13">
            <a:extLst>
              <a:ext uri="{FF2B5EF4-FFF2-40B4-BE49-F238E27FC236}">
                <a16:creationId xmlns:a16="http://schemas.microsoft.com/office/drawing/2014/main" id="{0C4D6C47-8186-35B1-7B6C-F1DE528095EE}"/>
              </a:ext>
            </a:extLst>
          </p:cNvPr>
          <p:cNvSpPr txBox="1"/>
          <p:nvPr/>
        </p:nvSpPr>
        <p:spPr>
          <a:xfrm>
            <a:off x="9785546" y="3617309"/>
            <a:ext cx="708064" cy="249621"/>
          </a:xfrm>
          <a:prstGeom prst="rect">
            <a:avLst/>
          </a:prstGeom>
          <a:noFill/>
          <a:ln>
            <a:noFill/>
          </a:ln>
        </p:spPr>
        <p:txBody>
          <a:bodyPr wrap="square" lIns="91425" tIns="45700" rIns="91425" bIns="457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t>0.26M</a:t>
            </a:r>
            <a:endParaRPr kumimoji="0" lang="en-IN" sz="8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15" name="TextBox 14">
            <a:extLst>
              <a:ext uri="{FF2B5EF4-FFF2-40B4-BE49-F238E27FC236}">
                <a16:creationId xmlns:a16="http://schemas.microsoft.com/office/drawing/2014/main" id="{87BF8043-C882-6189-C773-01D1F9ADCCE8}"/>
              </a:ext>
            </a:extLst>
          </p:cNvPr>
          <p:cNvSpPr txBox="1"/>
          <p:nvPr/>
        </p:nvSpPr>
        <p:spPr>
          <a:xfrm>
            <a:off x="10316317" y="3622565"/>
            <a:ext cx="708064" cy="249621"/>
          </a:xfrm>
          <a:prstGeom prst="rect">
            <a:avLst/>
          </a:prstGeom>
          <a:noFill/>
          <a:ln>
            <a:noFill/>
          </a:ln>
        </p:spPr>
        <p:txBody>
          <a:bodyPr wrap="square" lIns="91425" tIns="45700" rIns="91425" bIns="457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rPr>
              <a:t>0.26M</a:t>
            </a:r>
            <a:endParaRPr kumimoji="0" lang="en-IN" sz="8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sp>
        <p:nvSpPr>
          <p:cNvPr id="10" name="Isosceles Triangle 9">
            <a:extLst>
              <a:ext uri="{FF2B5EF4-FFF2-40B4-BE49-F238E27FC236}">
                <a16:creationId xmlns:a16="http://schemas.microsoft.com/office/drawing/2014/main" id="{C2AB2673-F98C-0AA9-26CB-6F8D1140FD61}"/>
              </a:ext>
            </a:extLst>
          </p:cNvPr>
          <p:cNvSpPr/>
          <p:nvPr/>
        </p:nvSpPr>
        <p:spPr>
          <a:xfrm rot="10800000">
            <a:off x="321504" y="4364852"/>
            <a:ext cx="11671850" cy="344722"/>
          </a:xfrm>
          <a:prstGeom prst="triangle">
            <a:avLst>
              <a:gd name="adj" fmla="val 47715"/>
            </a:avLst>
          </a:prstGeom>
          <a:solidFill>
            <a:srgbClr val="6564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5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7DE0D954-B19A-5B84-F243-A32A2ED80A67}"/>
              </a:ext>
            </a:extLst>
          </p:cNvPr>
          <p:cNvSpPr txBox="1"/>
          <p:nvPr/>
        </p:nvSpPr>
        <p:spPr>
          <a:xfrm>
            <a:off x="650883" y="4388553"/>
            <a:ext cx="11245658" cy="188788"/>
          </a:xfrm>
          <a:prstGeom prst="rect">
            <a:avLst/>
          </a:prstGeom>
          <a:noFill/>
          <a:ln>
            <a:noFill/>
          </a:ln>
        </p:spPr>
        <p:txBody>
          <a:bodyPr wrap="square" lIns="91425" tIns="45700" rIns="91425" bIns="457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rPr>
              <a:t>Key Levers Delivering Impact </a:t>
            </a:r>
            <a:endParaRPr kumimoji="0" lang="en-IN" sz="1100" b="1" i="1"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aphicFrame>
        <p:nvGraphicFramePr>
          <p:cNvPr id="17" name="Table 16">
            <a:extLst>
              <a:ext uri="{FF2B5EF4-FFF2-40B4-BE49-F238E27FC236}">
                <a16:creationId xmlns:a16="http://schemas.microsoft.com/office/drawing/2014/main" id="{7D5B591C-3DA5-3E4B-36FB-47C16DBAA2FE}"/>
              </a:ext>
            </a:extLst>
          </p:cNvPr>
          <p:cNvGraphicFramePr>
            <a:graphicFrameLocks noGrp="1"/>
          </p:cNvGraphicFramePr>
          <p:nvPr>
            <p:extLst>
              <p:ext uri="{D42A27DB-BD31-4B8C-83A1-F6EECF244321}">
                <p14:modId xmlns:p14="http://schemas.microsoft.com/office/powerpoint/2010/main" val="1521421620"/>
              </p:ext>
            </p:extLst>
          </p:nvPr>
        </p:nvGraphicFramePr>
        <p:xfrm>
          <a:off x="522295" y="3843278"/>
          <a:ext cx="3755242" cy="335280"/>
        </p:xfrm>
        <a:graphic>
          <a:graphicData uri="http://schemas.openxmlformats.org/drawingml/2006/table">
            <a:tbl>
              <a:tblPr firstRow="1" bandRow="1">
                <a:tableStyleId>{5C22544A-7EE6-4342-B048-85BDC9FD1C3A}</a:tableStyleId>
              </a:tblPr>
              <a:tblGrid>
                <a:gridCol w="1984464">
                  <a:extLst>
                    <a:ext uri="{9D8B030D-6E8A-4147-A177-3AD203B41FA5}">
                      <a16:colId xmlns:a16="http://schemas.microsoft.com/office/drawing/2014/main" val="1895053026"/>
                    </a:ext>
                  </a:extLst>
                </a:gridCol>
                <a:gridCol w="984071">
                  <a:extLst>
                    <a:ext uri="{9D8B030D-6E8A-4147-A177-3AD203B41FA5}">
                      <a16:colId xmlns:a16="http://schemas.microsoft.com/office/drawing/2014/main" val="3295963731"/>
                    </a:ext>
                  </a:extLst>
                </a:gridCol>
                <a:gridCol w="786707">
                  <a:extLst>
                    <a:ext uri="{9D8B030D-6E8A-4147-A177-3AD203B41FA5}">
                      <a16:colId xmlns:a16="http://schemas.microsoft.com/office/drawing/2014/main" val="1639414259"/>
                    </a:ext>
                  </a:extLst>
                </a:gridCol>
              </a:tblGrid>
              <a:tr h="274320">
                <a:tc>
                  <a:txBody>
                    <a:bodyPr/>
                    <a:lstStyle/>
                    <a:p>
                      <a:r>
                        <a:rPr lang="en-US" sz="800" dirty="0">
                          <a:solidFill>
                            <a:srgbClr val="3399FF"/>
                          </a:solidFill>
                          <a:latin typeface="Century Gothic" panose="020B0502020202020204" pitchFamily="34" charset="0"/>
                        </a:rPr>
                        <a:t>Program </a:t>
                      </a:r>
                    </a:p>
                    <a:p>
                      <a:r>
                        <a:rPr lang="en-US" sz="800" dirty="0">
                          <a:solidFill>
                            <a:srgbClr val="3399FF"/>
                          </a:solidFill>
                          <a:latin typeface="Century Gothic" panose="020B0502020202020204" pitchFamily="34" charset="0"/>
                        </a:rPr>
                        <a:t> $ 0.43M</a:t>
                      </a:r>
                    </a:p>
                  </a:txBody>
                  <a:tcP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bg1"/>
                    </a:solidFill>
                  </a:tcPr>
                </a:tc>
                <a:tc>
                  <a:txBody>
                    <a:bodyPr/>
                    <a:lstStyle/>
                    <a:p>
                      <a:r>
                        <a:rPr lang="en-US" sz="800" dirty="0">
                          <a:solidFill>
                            <a:srgbClr val="656467"/>
                          </a:solidFill>
                          <a:latin typeface="Century Gothic" panose="020B0502020202020204" pitchFamily="34" charset="0"/>
                        </a:rPr>
                        <a:t>Admin </a:t>
                      </a:r>
                    </a:p>
                    <a:p>
                      <a:r>
                        <a:rPr lang="en-US" sz="800" dirty="0">
                          <a:solidFill>
                            <a:srgbClr val="656467"/>
                          </a:solidFill>
                          <a:latin typeface="Century Gothic" panose="020B0502020202020204" pitchFamily="34" charset="0"/>
                        </a:rPr>
                        <a:t> $0.12M</a:t>
                      </a:r>
                    </a:p>
                  </a:txBody>
                  <a:tcP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bg1"/>
                    </a:solidFill>
                  </a:tcPr>
                </a:tc>
                <a:tc>
                  <a:txBody>
                    <a:bodyPr/>
                    <a:lstStyle/>
                    <a:p>
                      <a:r>
                        <a:rPr lang="en-US" sz="800" dirty="0">
                          <a:solidFill>
                            <a:srgbClr val="C00000"/>
                          </a:solidFill>
                          <a:latin typeface="Century Gothic" panose="020B0502020202020204" pitchFamily="34" charset="0"/>
                        </a:rPr>
                        <a:t>Fundraising $ 0.08M</a:t>
                      </a:r>
                    </a:p>
                  </a:txBody>
                  <a:tcP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30238796"/>
                  </a:ext>
                </a:extLst>
              </a:tr>
            </a:tbl>
          </a:graphicData>
        </a:graphic>
      </p:graphicFrame>
      <p:graphicFrame>
        <p:nvGraphicFramePr>
          <p:cNvPr id="21" name="Table 20">
            <a:extLst>
              <a:ext uri="{FF2B5EF4-FFF2-40B4-BE49-F238E27FC236}">
                <a16:creationId xmlns:a16="http://schemas.microsoft.com/office/drawing/2014/main" id="{B9D1D112-8A8B-A6CC-54C8-5E8517677DB3}"/>
              </a:ext>
            </a:extLst>
          </p:cNvPr>
          <p:cNvGraphicFramePr>
            <a:graphicFrameLocks noGrp="1"/>
          </p:cNvGraphicFramePr>
          <p:nvPr>
            <p:extLst>
              <p:ext uri="{D42A27DB-BD31-4B8C-83A1-F6EECF244321}">
                <p14:modId xmlns:p14="http://schemas.microsoft.com/office/powerpoint/2010/main" val="3268268541"/>
              </p:ext>
            </p:extLst>
          </p:nvPr>
        </p:nvGraphicFramePr>
        <p:xfrm>
          <a:off x="4404405" y="3843278"/>
          <a:ext cx="3738615" cy="335280"/>
        </p:xfrm>
        <a:graphic>
          <a:graphicData uri="http://schemas.openxmlformats.org/drawingml/2006/table">
            <a:tbl>
              <a:tblPr firstRow="1" bandRow="1">
                <a:tableStyleId>{5C22544A-7EE6-4342-B048-85BDC9FD1C3A}</a:tableStyleId>
              </a:tblPr>
              <a:tblGrid>
                <a:gridCol w="1975677">
                  <a:extLst>
                    <a:ext uri="{9D8B030D-6E8A-4147-A177-3AD203B41FA5}">
                      <a16:colId xmlns:a16="http://schemas.microsoft.com/office/drawing/2014/main" val="1895053026"/>
                    </a:ext>
                  </a:extLst>
                </a:gridCol>
                <a:gridCol w="979714">
                  <a:extLst>
                    <a:ext uri="{9D8B030D-6E8A-4147-A177-3AD203B41FA5}">
                      <a16:colId xmlns:a16="http://schemas.microsoft.com/office/drawing/2014/main" val="3295963731"/>
                    </a:ext>
                  </a:extLst>
                </a:gridCol>
                <a:gridCol w="783224">
                  <a:extLst>
                    <a:ext uri="{9D8B030D-6E8A-4147-A177-3AD203B41FA5}">
                      <a16:colId xmlns:a16="http://schemas.microsoft.com/office/drawing/2014/main" val="1639414259"/>
                    </a:ext>
                  </a:extLst>
                </a:gridCol>
              </a:tblGrid>
              <a:tr h="274320">
                <a:tc>
                  <a:txBody>
                    <a:bodyPr/>
                    <a:lstStyle/>
                    <a:p>
                      <a:r>
                        <a:rPr lang="en-US" sz="800" dirty="0">
                          <a:solidFill>
                            <a:srgbClr val="3399FF"/>
                          </a:solidFill>
                          <a:latin typeface="Century Gothic" panose="020B0502020202020204" pitchFamily="34" charset="0"/>
                        </a:rPr>
                        <a:t>Program </a:t>
                      </a:r>
                    </a:p>
                    <a:p>
                      <a:r>
                        <a:rPr lang="en-US" sz="800" dirty="0">
                          <a:solidFill>
                            <a:srgbClr val="3399FF"/>
                          </a:solidFill>
                          <a:latin typeface="Century Gothic" panose="020B0502020202020204" pitchFamily="34" charset="0"/>
                        </a:rPr>
                        <a:t> $ 0.53M</a:t>
                      </a:r>
                    </a:p>
                  </a:txBody>
                  <a:tcP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bg1"/>
                    </a:solidFill>
                  </a:tcPr>
                </a:tc>
                <a:tc>
                  <a:txBody>
                    <a:bodyPr/>
                    <a:lstStyle/>
                    <a:p>
                      <a:r>
                        <a:rPr lang="en-US" sz="800" dirty="0">
                          <a:solidFill>
                            <a:srgbClr val="656467"/>
                          </a:solidFill>
                          <a:latin typeface="Century Gothic" panose="020B0502020202020204" pitchFamily="34" charset="0"/>
                        </a:rPr>
                        <a:t>Admin </a:t>
                      </a:r>
                    </a:p>
                    <a:p>
                      <a:r>
                        <a:rPr lang="en-US" sz="800" dirty="0">
                          <a:solidFill>
                            <a:srgbClr val="656467"/>
                          </a:solidFill>
                          <a:latin typeface="Century Gothic" panose="020B0502020202020204" pitchFamily="34" charset="0"/>
                        </a:rPr>
                        <a:t> $0.25M</a:t>
                      </a:r>
                    </a:p>
                  </a:txBody>
                  <a:tcP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bg1"/>
                    </a:solidFill>
                  </a:tcPr>
                </a:tc>
                <a:tc>
                  <a:txBody>
                    <a:bodyPr/>
                    <a:lstStyle/>
                    <a:p>
                      <a:r>
                        <a:rPr lang="en-US" sz="800" dirty="0">
                          <a:solidFill>
                            <a:srgbClr val="C00000"/>
                          </a:solidFill>
                          <a:latin typeface="Century Gothic" panose="020B0502020202020204" pitchFamily="34" charset="0"/>
                        </a:rPr>
                        <a:t>Fundraising $ 0.1M</a:t>
                      </a:r>
                    </a:p>
                  </a:txBody>
                  <a:tcP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30238796"/>
                  </a:ext>
                </a:extLst>
              </a:tr>
            </a:tbl>
          </a:graphicData>
        </a:graphic>
      </p:graphicFrame>
      <p:graphicFrame>
        <p:nvGraphicFramePr>
          <p:cNvPr id="23" name="Table 22">
            <a:extLst>
              <a:ext uri="{FF2B5EF4-FFF2-40B4-BE49-F238E27FC236}">
                <a16:creationId xmlns:a16="http://schemas.microsoft.com/office/drawing/2014/main" id="{A4D2FD57-84CC-6D73-FE50-DAD0D66EA6E6}"/>
              </a:ext>
            </a:extLst>
          </p:cNvPr>
          <p:cNvGraphicFramePr>
            <a:graphicFrameLocks noGrp="1"/>
          </p:cNvGraphicFramePr>
          <p:nvPr>
            <p:extLst>
              <p:ext uri="{D42A27DB-BD31-4B8C-83A1-F6EECF244321}">
                <p14:modId xmlns:p14="http://schemas.microsoft.com/office/powerpoint/2010/main" val="4206541747"/>
              </p:ext>
            </p:extLst>
          </p:nvPr>
        </p:nvGraphicFramePr>
        <p:xfrm>
          <a:off x="8269888" y="3838431"/>
          <a:ext cx="3738615" cy="335280"/>
        </p:xfrm>
        <a:graphic>
          <a:graphicData uri="http://schemas.openxmlformats.org/drawingml/2006/table">
            <a:tbl>
              <a:tblPr firstRow="1" bandRow="1">
                <a:tableStyleId>{5C22544A-7EE6-4342-B048-85BDC9FD1C3A}</a:tableStyleId>
              </a:tblPr>
              <a:tblGrid>
                <a:gridCol w="1975677">
                  <a:extLst>
                    <a:ext uri="{9D8B030D-6E8A-4147-A177-3AD203B41FA5}">
                      <a16:colId xmlns:a16="http://schemas.microsoft.com/office/drawing/2014/main" val="1895053026"/>
                    </a:ext>
                  </a:extLst>
                </a:gridCol>
                <a:gridCol w="979714">
                  <a:extLst>
                    <a:ext uri="{9D8B030D-6E8A-4147-A177-3AD203B41FA5}">
                      <a16:colId xmlns:a16="http://schemas.microsoft.com/office/drawing/2014/main" val="3295963731"/>
                    </a:ext>
                  </a:extLst>
                </a:gridCol>
                <a:gridCol w="783224">
                  <a:extLst>
                    <a:ext uri="{9D8B030D-6E8A-4147-A177-3AD203B41FA5}">
                      <a16:colId xmlns:a16="http://schemas.microsoft.com/office/drawing/2014/main" val="1639414259"/>
                    </a:ext>
                  </a:extLst>
                </a:gridCol>
              </a:tblGrid>
              <a:tr h="274320">
                <a:tc>
                  <a:txBody>
                    <a:bodyPr/>
                    <a:lstStyle/>
                    <a:p>
                      <a:r>
                        <a:rPr lang="en-US" sz="800" dirty="0">
                          <a:solidFill>
                            <a:srgbClr val="3399FF"/>
                          </a:solidFill>
                          <a:latin typeface="Century Gothic" panose="020B0502020202020204" pitchFamily="34" charset="0"/>
                        </a:rPr>
                        <a:t>Program </a:t>
                      </a:r>
                    </a:p>
                    <a:p>
                      <a:r>
                        <a:rPr lang="en-US" sz="800" dirty="0">
                          <a:solidFill>
                            <a:srgbClr val="3399FF"/>
                          </a:solidFill>
                          <a:latin typeface="Century Gothic" panose="020B0502020202020204" pitchFamily="34" charset="0"/>
                        </a:rPr>
                        <a:t> $ 0.80M</a:t>
                      </a:r>
                    </a:p>
                  </a:txBody>
                  <a:tcP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bg1"/>
                    </a:solidFill>
                  </a:tcPr>
                </a:tc>
                <a:tc>
                  <a:txBody>
                    <a:bodyPr/>
                    <a:lstStyle/>
                    <a:p>
                      <a:r>
                        <a:rPr lang="en-US" sz="800" dirty="0">
                          <a:solidFill>
                            <a:srgbClr val="656467"/>
                          </a:solidFill>
                          <a:latin typeface="Century Gothic" panose="020B0502020202020204" pitchFamily="34" charset="0"/>
                        </a:rPr>
                        <a:t>Admin </a:t>
                      </a:r>
                    </a:p>
                    <a:p>
                      <a:r>
                        <a:rPr lang="en-US" sz="800" dirty="0">
                          <a:solidFill>
                            <a:srgbClr val="656467"/>
                          </a:solidFill>
                          <a:latin typeface="Century Gothic" panose="020B0502020202020204" pitchFamily="34" charset="0"/>
                        </a:rPr>
                        <a:t> $0.26M</a:t>
                      </a:r>
                    </a:p>
                  </a:txBody>
                  <a:tcP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bg1"/>
                    </a:solidFill>
                  </a:tcPr>
                </a:tc>
                <a:tc>
                  <a:txBody>
                    <a:bodyPr/>
                    <a:lstStyle/>
                    <a:p>
                      <a:r>
                        <a:rPr lang="en-US" sz="800" dirty="0">
                          <a:solidFill>
                            <a:srgbClr val="C00000"/>
                          </a:solidFill>
                          <a:latin typeface="Century Gothic" panose="020B0502020202020204" pitchFamily="34" charset="0"/>
                        </a:rPr>
                        <a:t>Fundraising $ 0.26M</a:t>
                      </a:r>
                    </a:p>
                  </a:txBody>
                  <a:tcP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30238796"/>
                  </a:ext>
                </a:extLst>
              </a:tr>
            </a:tbl>
          </a:graphicData>
        </a:graphic>
      </p:graphicFrame>
      <p:cxnSp>
        <p:nvCxnSpPr>
          <p:cNvPr id="26" name="Straight Connector 25">
            <a:extLst>
              <a:ext uri="{FF2B5EF4-FFF2-40B4-BE49-F238E27FC236}">
                <a16:creationId xmlns:a16="http://schemas.microsoft.com/office/drawing/2014/main" id="{F89B261F-1E38-4D2C-46B8-42697B112C1E}"/>
              </a:ext>
            </a:extLst>
          </p:cNvPr>
          <p:cNvCxnSpPr>
            <a:cxnSpLocks/>
          </p:cNvCxnSpPr>
          <p:nvPr/>
        </p:nvCxnSpPr>
        <p:spPr>
          <a:xfrm>
            <a:off x="4352964" y="1181100"/>
            <a:ext cx="0" cy="2840211"/>
          </a:xfrm>
          <a:prstGeom prst="line">
            <a:avLst/>
          </a:prstGeom>
          <a:ln w="19050">
            <a:headEnd type="oval"/>
            <a:tailEnd type="oval"/>
          </a:ln>
          <a:effectLst>
            <a:outerShdw blurRad="114300" dist="50800" dir="5400000" algn="ctr" rotWithShape="0">
              <a:srgbClr val="F37225"/>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D03A9BE-8022-120D-A373-09E4F4C8920A}"/>
              </a:ext>
            </a:extLst>
          </p:cNvPr>
          <p:cNvCxnSpPr>
            <a:cxnSpLocks/>
          </p:cNvCxnSpPr>
          <p:nvPr/>
        </p:nvCxnSpPr>
        <p:spPr>
          <a:xfrm>
            <a:off x="8197515" y="1181100"/>
            <a:ext cx="0" cy="2840211"/>
          </a:xfrm>
          <a:prstGeom prst="line">
            <a:avLst/>
          </a:prstGeom>
          <a:ln w="19050">
            <a:headEnd type="oval"/>
            <a:tailEnd type="oval"/>
          </a:ln>
          <a:effectLst>
            <a:outerShdw blurRad="114300" dist="50800" dir="5400000" algn="ctr" rotWithShape="0">
              <a:srgbClr val="F37225"/>
            </a:outerShdw>
          </a:effectLst>
        </p:spPr>
        <p:style>
          <a:lnRef idx="1">
            <a:schemeClr val="accent1"/>
          </a:lnRef>
          <a:fillRef idx="0">
            <a:schemeClr val="accent1"/>
          </a:fillRef>
          <a:effectRef idx="0">
            <a:schemeClr val="accent1"/>
          </a:effectRef>
          <a:fontRef idx="minor">
            <a:schemeClr val="tx1"/>
          </a:fontRef>
        </p:style>
      </p:cxnSp>
      <p:graphicFrame>
        <p:nvGraphicFramePr>
          <p:cNvPr id="43" name="Table 42">
            <a:extLst>
              <a:ext uri="{FF2B5EF4-FFF2-40B4-BE49-F238E27FC236}">
                <a16:creationId xmlns:a16="http://schemas.microsoft.com/office/drawing/2014/main" id="{E466826E-1C86-D57A-BCB0-053B206AD725}"/>
              </a:ext>
            </a:extLst>
          </p:cNvPr>
          <p:cNvGraphicFramePr>
            <a:graphicFrameLocks noGrp="1"/>
          </p:cNvGraphicFramePr>
          <p:nvPr>
            <p:extLst>
              <p:ext uri="{D42A27DB-BD31-4B8C-83A1-F6EECF244321}">
                <p14:modId xmlns:p14="http://schemas.microsoft.com/office/powerpoint/2010/main" val="2600334456"/>
              </p:ext>
            </p:extLst>
          </p:nvPr>
        </p:nvGraphicFramePr>
        <p:xfrm>
          <a:off x="441324" y="4805929"/>
          <a:ext cx="11552031" cy="2743200"/>
        </p:xfrm>
        <a:graphic>
          <a:graphicData uri="http://schemas.openxmlformats.org/drawingml/2006/table">
            <a:tbl>
              <a:tblPr firstRow="1" bandRow="1">
                <a:tableStyleId>{5C22544A-7EE6-4342-B048-85BDC9FD1C3A}</a:tableStyleId>
              </a:tblPr>
              <a:tblGrid>
                <a:gridCol w="3020220">
                  <a:extLst>
                    <a:ext uri="{9D8B030D-6E8A-4147-A177-3AD203B41FA5}">
                      <a16:colId xmlns:a16="http://schemas.microsoft.com/office/drawing/2014/main" val="1280174108"/>
                    </a:ext>
                  </a:extLst>
                </a:gridCol>
                <a:gridCol w="2988469">
                  <a:extLst>
                    <a:ext uri="{9D8B030D-6E8A-4147-A177-3AD203B41FA5}">
                      <a16:colId xmlns:a16="http://schemas.microsoft.com/office/drawing/2014/main" val="3008906835"/>
                    </a:ext>
                  </a:extLst>
                </a:gridCol>
                <a:gridCol w="2655334">
                  <a:extLst>
                    <a:ext uri="{9D8B030D-6E8A-4147-A177-3AD203B41FA5}">
                      <a16:colId xmlns:a16="http://schemas.microsoft.com/office/drawing/2014/main" val="3618589313"/>
                    </a:ext>
                  </a:extLst>
                </a:gridCol>
                <a:gridCol w="2888008">
                  <a:extLst>
                    <a:ext uri="{9D8B030D-6E8A-4147-A177-3AD203B41FA5}">
                      <a16:colId xmlns:a16="http://schemas.microsoft.com/office/drawing/2014/main" val="2562882479"/>
                    </a:ext>
                  </a:extLst>
                </a:gridCol>
              </a:tblGrid>
              <a:tr h="211328">
                <a:tc>
                  <a:txBody>
                    <a:bodyPr/>
                    <a:lstStyle/>
                    <a:p>
                      <a:r>
                        <a:rPr lang="en-US" sz="1000" b="1" dirty="0">
                          <a:solidFill>
                            <a:srgbClr val="3399FF"/>
                          </a:solidFill>
                          <a:latin typeface="Century Gothic" panose="020B0502020202020204" pitchFamily="34" charset="0"/>
                        </a:rPr>
                        <a:t>Core Nutrition</a:t>
                      </a:r>
                    </a:p>
                  </a:txBody>
                  <a:tcPr anchor="ctr">
                    <a:lnL w="3175" cap="flat" cmpd="sng" algn="ctr">
                      <a:no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r>
                        <a:rPr lang="en-US" sz="1000" b="1" dirty="0">
                          <a:solidFill>
                            <a:srgbClr val="F37225"/>
                          </a:solidFill>
                          <a:latin typeface="Century Gothic" panose="020B0502020202020204" pitchFamily="34" charset="0"/>
                        </a:rPr>
                        <a:t>Food Access</a:t>
                      </a: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r>
                        <a:rPr lang="en-US" sz="1000" b="1" dirty="0">
                          <a:solidFill>
                            <a:srgbClr val="3399FF"/>
                          </a:solidFill>
                          <a:latin typeface="Century Gothic" panose="020B0502020202020204" pitchFamily="34" charset="0"/>
                        </a:rPr>
                        <a:t>Training &amp; Community Events</a:t>
                      </a: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r>
                        <a:rPr lang="en-US" sz="1000" b="1" dirty="0">
                          <a:solidFill>
                            <a:srgbClr val="C00000"/>
                          </a:solidFill>
                          <a:latin typeface="Century Gothic" panose="020B0502020202020204" pitchFamily="34" charset="0"/>
                        </a:rPr>
                        <a:t>Admin &amp; Fund Raising</a:t>
                      </a:r>
                    </a:p>
                  </a:txBody>
                  <a:tcPr anchor="ctr">
                    <a:lnL w="3175" cap="flat" cmpd="sng" algn="ctr">
                      <a:solidFill>
                        <a:schemeClr val="accent2">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275960955"/>
                  </a:ext>
                </a:extLst>
              </a:tr>
              <a:tr h="607568">
                <a:tc>
                  <a:txBody>
                    <a:bodyPr/>
                    <a:lstStyle/>
                    <a:p>
                      <a:pPr marL="171444" indent="-171444" algn="just">
                        <a:buFont typeface="Wingdings" panose="05000000000000000000" pitchFamily="2" charset="2"/>
                        <a:buChar char="§"/>
                      </a:pPr>
                      <a:r>
                        <a:rPr lang="en-US" sz="1000" dirty="0">
                          <a:solidFill>
                            <a:srgbClr val="676468"/>
                          </a:solidFill>
                          <a:latin typeface="Century Gothic" panose="020B0502020202020204" pitchFamily="34" charset="0"/>
                          <a:ea typeface="Calibri"/>
                          <a:cs typeface="Calibri"/>
                        </a:rPr>
                        <a:t>Expanded outreach to newer segments of society.</a:t>
                      </a:r>
                    </a:p>
                  </a:txBody>
                  <a:tcPr anchor="ctr">
                    <a:lnL w="3175" cap="flat" cmpd="sng" algn="ctr">
                      <a:no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pPr marL="114300" marR="0" lvl="0" indent="-114300" algn="just" defTabSz="914400" rtl="0" eaLnBrk="1" fontAlgn="auto" latinLnBrk="0" hangingPunct="1">
                        <a:lnSpc>
                          <a:spcPct val="100000"/>
                        </a:lnSpc>
                        <a:spcBef>
                          <a:spcPts val="0"/>
                        </a:spcBef>
                        <a:spcAft>
                          <a:spcPts val="0"/>
                        </a:spcAft>
                        <a:buClrTx/>
                        <a:buSzPct val="75000"/>
                        <a:buFont typeface="Wingdings" panose="05000000000000000000" pitchFamily="2" charset="2"/>
                        <a:buChar char="§"/>
                        <a:tabLst/>
                        <a:defRPr/>
                      </a:pPr>
                      <a:r>
                        <a:rPr lang="en-US" sz="1000" dirty="0">
                          <a:solidFill>
                            <a:srgbClr val="676468"/>
                          </a:solidFill>
                          <a:latin typeface="Century Gothic" panose="020B0502020202020204" pitchFamily="34" charset="0"/>
                          <a:ea typeface="Calibri"/>
                          <a:cs typeface="Calibri"/>
                          <a:sym typeface="Calibri"/>
                        </a:rPr>
                        <a:t>Outreach doubled in FY 23 due to</a:t>
                      </a:r>
                    </a:p>
                    <a:p>
                      <a:pPr marL="342900" marR="0" lvl="0" indent="-171450" algn="just" defTabSz="914400" rtl="0" eaLnBrk="1" fontAlgn="auto" latinLnBrk="0" hangingPunct="1">
                        <a:lnSpc>
                          <a:spcPct val="100000"/>
                        </a:lnSpc>
                        <a:spcBef>
                          <a:spcPts val="0"/>
                        </a:spcBef>
                        <a:spcAft>
                          <a:spcPts val="0"/>
                        </a:spcAft>
                        <a:buClrTx/>
                        <a:buSzPct val="100000"/>
                        <a:buFont typeface="Courier New" panose="02070309020205020404" pitchFamily="49" charset="0"/>
                        <a:buChar char="o"/>
                        <a:tabLst/>
                        <a:defRPr/>
                      </a:pPr>
                      <a:r>
                        <a:rPr lang="en-US" sz="1000" dirty="0">
                          <a:solidFill>
                            <a:srgbClr val="676468"/>
                          </a:solidFill>
                          <a:latin typeface="Century Gothic" panose="020B0502020202020204" pitchFamily="34" charset="0"/>
                          <a:ea typeface="Calibri"/>
                          <a:cs typeface="Calibri"/>
                          <a:sym typeface="Calibri"/>
                        </a:rPr>
                        <a:t> </a:t>
                      </a:r>
                      <a:r>
                        <a:rPr lang="en-US" sz="1000" b="0" i="0" u="none" strike="noStrike" cap="none" dirty="0">
                          <a:solidFill>
                            <a:srgbClr val="676468"/>
                          </a:solidFill>
                          <a:latin typeface="Century Gothic" panose="020B0502020202020204" pitchFamily="34" charset="0"/>
                          <a:ea typeface="Calibri"/>
                          <a:cs typeface="Calibri"/>
                          <a:sym typeface="Calibri"/>
                        </a:rPr>
                        <a:t>increased participation </a:t>
                      </a:r>
                    </a:p>
                    <a:p>
                      <a:pPr marL="342900" marR="0" lvl="0" indent="-1714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000" b="0" i="0" u="none" strike="noStrike" cap="none" dirty="0">
                          <a:solidFill>
                            <a:srgbClr val="676468"/>
                          </a:solidFill>
                          <a:latin typeface="Century Gothic" panose="020B0502020202020204" pitchFamily="34" charset="0"/>
                          <a:ea typeface="Calibri"/>
                          <a:cs typeface="Calibri"/>
                          <a:sym typeface="Calibri"/>
                        </a:rPr>
                        <a:t>open community events.</a:t>
                      </a: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pPr marL="171444" indent="-171444">
                        <a:buFont typeface="Wingdings" panose="05000000000000000000" pitchFamily="2" charset="2"/>
                        <a:buChar char="§"/>
                      </a:pPr>
                      <a:endParaRPr lang="en-US" sz="1000" dirty="0">
                        <a:solidFill>
                          <a:srgbClr val="676468"/>
                        </a:solidFill>
                        <a:latin typeface="Century Gothic" panose="020B0502020202020204" pitchFamily="34" charset="0"/>
                        <a:ea typeface="Calibri"/>
                        <a:cs typeface="Calibri"/>
                        <a:sym typeface="Calibri"/>
                      </a:endParaRPr>
                    </a:p>
                    <a:p>
                      <a:pPr marL="171444" indent="-171444">
                        <a:buFont typeface="Wingdings" panose="05000000000000000000" pitchFamily="2" charset="2"/>
                        <a:buChar char="§"/>
                      </a:pPr>
                      <a:r>
                        <a:rPr lang="en-US" sz="1000" dirty="0">
                          <a:solidFill>
                            <a:srgbClr val="676468"/>
                          </a:solidFill>
                          <a:latin typeface="Century Gothic" panose="020B0502020202020204" pitchFamily="34" charset="0"/>
                          <a:ea typeface="Calibri"/>
                          <a:cs typeface="Calibri"/>
                          <a:sym typeface="Calibri"/>
                        </a:rPr>
                        <a:t>Increased the number of Health Educators teaching per class to 2.</a:t>
                      </a:r>
                    </a:p>
                    <a:p>
                      <a:endParaRPr lang="en-US" sz="1000" b="1" dirty="0">
                        <a:latin typeface="Century Gothic" panose="020B0502020202020204" pitchFamily="34" charset="0"/>
                      </a:endParaRP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rowSpan="4">
                  <a:txBody>
                    <a:bodyPr/>
                    <a:lstStyle/>
                    <a:p>
                      <a:pPr marL="171444" indent="-171444">
                        <a:buFont typeface="Wingdings" panose="05000000000000000000" pitchFamily="2" charset="2"/>
                        <a:buChar char="§"/>
                      </a:pPr>
                      <a:endParaRPr lang="en-US" sz="1000" dirty="0">
                        <a:solidFill>
                          <a:srgbClr val="676468"/>
                        </a:solidFill>
                        <a:latin typeface="Century Gothic" panose="020B0502020202020204" pitchFamily="34" charset="0"/>
                        <a:ea typeface="Calibri"/>
                        <a:cs typeface="Calibri"/>
                        <a:sym typeface="Calibri"/>
                      </a:endParaRPr>
                    </a:p>
                    <a:p>
                      <a:pPr marL="171444" indent="-171444">
                        <a:buFont typeface="Wingdings" panose="05000000000000000000" pitchFamily="2" charset="2"/>
                        <a:buChar char="§"/>
                      </a:pPr>
                      <a:r>
                        <a:rPr lang="en-US" sz="1000" dirty="0">
                          <a:solidFill>
                            <a:srgbClr val="676468"/>
                          </a:solidFill>
                          <a:latin typeface="Century Gothic" panose="020B0502020202020204" pitchFamily="34" charset="0"/>
                          <a:ea typeface="Calibri"/>
                          <a:cs typeface="Calibri"/>
                          <a:sym typeface="Calibri"/>
                        </a:rPr>
                        <a:t>Reduced Administration expenses from 28% in FY22 to 20% in FY23.</a:t>
                      </a:r>
                    </a:p>
                  </a:txBody>
                  <a:tcPr anchor="ctr">
                    <a:lnL w="3175" cap="flat" cmpd="sng" algn="ctr">
                      <a:solidFill>
                        <a:schemeClr val="accent2">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765529986"/>
                  </a:ext>
                </a:extLst>
              </a:tr>
              <a:tr h="607568">
                <a:tc>
                  <a:txBody>
                    <a:bodyPr/>
                    <a:lstStyle/>
                    <a:p>
                      <a:pPr marL="171444" indent="-171444" algn="just">
                        <a:buFont typeface="Wingdings" panose="05000000000000000000" pitchFamily="2" charset="2"/>
                        <a:buChar char="§"/>
                      </a:pPr>
                      <a:r>
                        <a:rPr lang="en-US" sz="1000" dirty="0">
                          <a:solidFill>
                            <a:srgbClr val="676468"/>
                          </a:solidFill>
                          <a:latin typeface="Century Gothic" panose="020B0502020202020204" pitchFamily="34" charset="0"/>
                          <a:ea typeface="Calibri"/>
                          <a:cs typeface="Calibri"/>
                          <a:sym typeface="Calibri"/>
                        </a:rPr>
                        <a:t>Along with the 16-week Wellness program, launched </a:t>
                      </a:r>
                    </a:p>
                    <a:p>
                      <a:pPr marL="342900" lvl="1" indent="-171450" algn="just">
                        <a:buFont typeface="Courier New" panose="02070309020205020404" pitchFamily="49" charset="0"/>
                        <a:buChar char="o"/>
                      </a:pPr>
                      <a:r>
                        <a:rPr lang="en-US" sz="1000" dirty="0">
                          <a:solidFill>
                            <a:srgbClr val="676468"/>
                          </a:solidFill>
                          <a:latin typeface="Century Gothic" panose="020B0502020202020204" pitchFamily="34" charset="0"/>
                          <a:ea typeface="Calibri"/>
                          <a:cs typeface="Calibri"/>
                          <a:sym typeface="Calibri"/>
                        </a:rPr>
                        <a:t>8-week Family Feeding Program, </a:t>
                      </a:r>
                    </a:p>
                    <a:p>
                      <a:pPr marL="342900" lvl="2" indent="-171450" algn="just">
                        <a:buFont typeface="Courier New" panose="02070309020205020404" pitchFamily="49" charset="0"/>
                        <a:buChar char="o"/>
                      </a:pPr>
                      <a:r>
                        <a:rPr lang="en-US" sz="1000" dirty="0">
                          <a:solidFill>
                            <a:srgbClr val="676468"/>
                          </a:solidFill>
                          <a:latin typeface="Century Gothic" panose="020B0502020202020204" pitchFamily="34" charset="0"/>
                          <a:ea typeface="Calibri"/>
                          <a:cs typeface="Calibri"/>
                          <a:sym typeface="Calibri"/>
                        </a:rPr>
                        <a:t>Maternal Care Program.</a:t>
                      </a:r>
                    </a:p>
                  </a:txBody>
                  <a:tcPr anchor="ctr">
                    <a:lnL w="3175" cap="flat" cmpd="sng" algn="ctr">
                      <a:no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pPr algn="just"/>
                      <a:endParaRPr lang="en-US" sz="1000" dirty="0">
                        <a:solidFill>
                          <a:srgbClr val="676468"/>
                        </a:solidFill>
                        <a:latin typeface="Century Gothic" panose="020B0502020202020204" pitchFamily="34" charset="0"/>
                        <a:ea typeface="Calibri"/>
                        <a:cs typeface="Calibri"/>
                        <a:sym typeface="Calibri"/>
                      </a:endParaRPr>
                    </a:p>
                    <a:p>
                      <a:pPr marL="171444" indent="-171444" algn="just">
                        <a:buFont typeface="Wingdings" panose="05000000000000000000" pitchFamily="2" charset="2"/>
                        <a:buChar char="§"/>
                      </a:pPr>
                      <a:r>
                        <a:rPr lang="en-US" sz="1000" dirty="0">
                          <a:solidFill>
                            <a:srgbClr val="676468"/>
                          </a:solidFill>
                          <a:latin typeface="Century Gothic" panose="020B0502020202020204" pitchFamily="34" charset="0"/>
                          <a:ea typeface="Calibri"/>
                          <a:cs typeface="Calibri"/>
                          <a:sym typeface="Calibri"/>
                        </a:rPr>
                        <a:t>Doubled the frequency of food distribution drives  In FY23.</a:t>
                      </a: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pPr marL="171444" indent="-171444">
                        <a:buFont typeface="Wingdings" panose="05000000000000000000" pitchFamily="2" charset="2"/>
                        <a:buChar char="§"/>
                      </a:pPr>
                      <a:r>
                        <a:rPr lang="en-US" sz="1000" dirty="0">
                          <a:solidFill>
                            <a:srgbClr val="676468"/>
                          </a:solidFill>
                          <a:latin typeface="Century Gothic" panose="020B0502020202020204" pitchFamily="34" charset="0"/>
                          <a:ea typeface="Calibri"/>
                          <a:cs typeface="Calibri"/>
                          <a:sym typeface="Calibri"/>
                        </a:rPr>
                        <a:t>Doubled the number of community classes organized.</a:t>
                      </a: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vMerge="1">
                  <a:txBody>
                    <a:bodyPr/>
                    <a:lstStyle/>
                    <a:p>
                      <a:endParaRPr lang="en-US" sz="1000" b="1" dirty="0">
                        <a:latin typeface="Century Gothic" panose="020B0502020202020204" pitchFamily="34" charset="0"/>
                      </a:endParaRPr>
                    </a:p>
                  </a:txBody>
                  <a:tcPr anchor="ctr">
                    <a:lnL w="3175" cap="flat" cmpd="sng" algn="ctr">
                      <a:solidFill>
                        <a:schemeClr val="accent2">
                          <a:lumMod val="7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488539478"/>
                  </a:ext>
                </a:extLst>
              </a:tr>
              <a:tr h="343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676468"/>
                          </a:solidFill>
                          <a:latin typeface="Century Gothic" panose="020B0502020202020204" pitchFamily="34" charset="0"/>
                          <a:ea typeface="Calibri"/>
                          <a:cs typeface="Calibri"/>
                          <a:sym typeface="Calibri"/>
                        </a:rPr>
                        <a:t>Increased Food scholarships increased by 50% (FY 23)</a:t>
                      </a:r>
                    </a:p>
                  </a:txBody>
                  <a:tcPr anchor="ctr">
                    <a:lnL w="3175" cap="flat" cmpd="sng" algn="ctr">
                      <a:no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
                        <a:tabLst/>
                        <a:defRPr/>
                      </a:pPr>
                      <a:r>
                        <a:rPr lang="en-US" sz="1000" dirty="0">
                          <a:solidFill>
                            <a:srgbClr val="676468"/>
                          </a:solidFill>
                          <a:latin typeface="Century Gothic" panose="020B0502020202020204" pitchFamily="34" charset="0"/>
                          <a:ea typeface="Calibri"/>
                          <a:cs typeface="Calibri"/>
                          <a:sym typeface="Calibri"/>
                        </a:rPr>
                        <a:t>I71,422 pounds of produce distributed in an open community program.</a:t>
                      </a: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pPr marL="171444" indent="-171444">
                        <a:buFont typeface="Wingdings" panose="05000000000000000000" pitchFamily="2" charset="2"/>
                        <a:buChar char="§"/>
                      </a:pPr>
                      <a:r>
                        <a:rPr lang="en-IN" sz="1000" dirty="0">
                          <a:solidFill>
                            <a:srgbClr val="676468"/>
                          </a:solidFill>
                          <a:latin typeface="Century Gothic" panose="020B0502020202020204" pitchFamily="34" charset="0"/>
                          <a:ea typeface="Calibri"/>
                          <a:cs typeface="Calibri"/>
                          <a:sym typeface="Calibri"/>
                        </a:rPr>
                        <a:t>Increased the spend on Community Events from 3% in FY22 to 4% in FY23.</a:t>
                      </a: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vMerge="1">
                  <a:txBody>
                    <a:bodyPr/>
                    <a:lstStyle/>
                    <a:p>
                      <a:endParaRPr lang="en-US" sz="1000" b="1" dirty="0">
                        <a:latin typeface="Century Gothic" panose="020B0502020202020204" pitchFamily="34" charset="0"/>
                      </a:endParaRP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769808837"/>
                  </a:ext>
                </a:extLst>
              </a:tr>
              <a:tr h="607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676468"/>
                          </a:solidFill>
                          <a:latin typeface="Century Gothic" panose="020B0502020202020204" pitchFamily="34" charset="0"/>
                          <a:ea typeface="Calibri"/>
                          <a:cs typeface="Calibri"/>
                          <a:sym typeface="Calibri"/>
                        </a:rPr>
                        <a:t>Increased Health educator’s pay by 39%.</a:t>
                      </a:r>
                    </a:p>
                  </a:txBody>
                  <a:tcPr anchor="ctr">
                    <a:lnL w="3175" cap="flat" cmpd="sng" algn="ctr">
                      <a:no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
                        <a:tabLst/>
                        <a:defRPr/>
                      </a:pPr>
                      <a:r>
                        <a:rPr lang="en-US" sz="1000" b="0" i="0" u="none" strike="noStrike" cap="none" dirty="0">
                          <a:solidFill>
                            <a:srgbClr val="676468"/>
                          </a:solidFill>
                          <a:latin typeface="Century Gothic" panose="020B0502020202020204" pitchFamily="34" charset="0"/>
                          <a:ea typeface="Calibri"/>
                          <a:cs typeface="Calibri"/>
                          <a:sym typeface="Calibri"/>
                        </a:rPr>
                        <a:t>Spending increased from $35,607 (4%) in FY 22 to $247,831 (19%) in FY23.</a:t>
                      </a: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676468"/>
                          </a:solidFill>
                          <a:latin typeface="Century Gothic" panose="020B0502020202020204" pitchFamily="34" charset="0"/>
                          <a:ea typeface="Calibri"/>
                          <a:cs typeface="Calibri"/>
                          <a:sym typeface="Calibri"/>
                        </a:rPr>
                        <a:t>Increased the number of community classes and workshops organized in FY23.</a:t>
                      </a:r>
                    </a:p>
                    <a:p>
                      <a:endParaRPr lang="en-US" sz="1000" b="1" dirty="0">
                        <a:latin typeface="Century Gothic" panose="020B0502020202020204" pitchFamily="34" charset="0"/>
                      </a:endParaRP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vMerge="1">
                  <a:txBody>
                    <a:bodyPr/>
                    <a:lstStyle/>
                    <a:p>
                      <a:endParaRPr lang="en-US" sz="1000" b="1" dirty="0">
                        <a:latin typeface="Century Gothic" panose="020B0502020202020204" pitchFamily="34" charset="0"/>
                      </a:endParaRP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447765310"/>
                  </a:ext>
                </a:extLst>
              </a:tr>
            </a:tbl>
          </a:graphicData>
        </a:graphic>
      </p:graphicFrame>
    </p:spTree>
    <p:extLst>
      <p:ext uri="{BB962C8B-B14F-4D97-AF65-F5344CB8AC3E}">
        <p14:creationId xmlns:p14="http://schemas.microsoft.com/office/powerpoint/2010/main" val="992965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 29">
            <a:extLst>
              <a:ext uri="{FF2B5EF4-FFF2-40B4-BE49-F238E27FC236}">
                <a16:creationId xmlns:a16="http://schemas.microsoft.com/office/drawing/2014/main" id="{E1F6B354-38CA-77FA-069C-F5842E4E3C46}"/>
              </a:ext>
            </a:extLst>
          </p:cNvPr>
          <p:cNvGraphicFramePr/>
          <p:nvPr>
            <p:extLst>
              <p:ext uri="{D42A27DB-BD31-4B8C-83A1-F6EECF244321}">
                <p14:modId xmlns:p14="http://schemas.microsoft.com/office/powerpoint/2010/main" val="3448142010"/>
              </p:ext>
            </p:extLst>
          </p:nvPr>
        </p:nvGraphicFramePr>
        <p:xfrm>
          <a:off x="-164629" y="6259587"/>
          <a:ext cx="5228916" cy="1982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6767A968-2E39-D8BC-0F9A-F89D01100BCE}"/>
              </a:ext>
            </a:extLst>
          </p:cNvPr>
          <p:cNvSpPr txBox="1"/>
          <p:nvPr/>
        </p:nvSpPr>
        <p:spPr>
          <a:xfrm>
            <a:off x="541568" y="1301948"/>
            <a:ext cx="2692485" cy="195914"/>
          </a:xfrm>
          <a:prstGeom prst="rect">
            <a:avLst/>
          </a:prstGeom>
          <a:noFill/>
          <a:ln>
            <a:noFill/>
          </a:ln>
        </p:spPr>
        <p:txBody>
          <a:bodyPr wrap="square" lIns="91425" tIns="45700" rIns="91425" bIns="457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1" i="0" u="none" strike="noStrike" kern="0" cap="none" spc="0" normalizeH="0" baseline="0" noProof="0" dirty="0">
              <a:ln>
                <a:noFill/>
              </a:ln>
              <a:solidFill>
                <a:srgbClr val="F37225"/>
              </a:solidFill>
              <a:effectLst/>
              <a:uLnTx/>
              <a:uFillTx/>
              <a:latin typeface="Century Gothic" panose="020B0502020202020204" pitchFamily="34" charset="0"/>
              <a:ea typeface="Calibri"/>
              <a:cs typeface="Calibri"/>
              <a:sym typeface="Calibri"/>
            </a:endParaRPr>
          </a:p>
        </p:txBody>
      </p:sp>
      <p:graphicFrame>
        <p:nvGraphicFramePr>
          <p:cNvPr id="29" name="Diagram 28">
            <a:extLst>
              <a:ext uri="{FF2B5EF4-FFF2-40B4-BE49-F238E27FC236}">
                <a16:creationId xmlns:a16="http://schemas.microsoft.com/office/drawing/2014/main" id="{2A49F6C4-CE3F-E7E4-2449-66D3EEBA0117}"/>
              </a:ext>
            </a:extLst>
          </p:cNvPr>
          <p:cNvGraphicFramePr/>
          <p:nvPr>
            <p:extLst>
              <p:ext uri="{D42A27DB-BD31-4B8C-83A1-F6EECF244321}">
                <p14:modId xmlns:p14="http://schemas.microsoft.com/office/powerpoint/2010/main" val="3469323532"/>
              </p:ext>
            </p:extLst>
          </p:nvPr>
        </p:nvGraphicFramePr>
        <p:xfrm>
          <a:off x="470083" y="5081576"/>
          <a:ext cx="5228916" cy="20538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5" name="TextBox 44">
            <a:extLst>
              <a:ext uri="{FF2B5EF4-FFF2-40B4-BE49-F238E27FC236}">
                <a16:creationId xmlns:a16="http://schemas.microsoft.com/office/drawing/2014/main" id="{AA134F3C-35BC-E1A5-6B9F-7DC155B89BCE}"/>
              </a:ext>
            </a:extLst>
          </p:cNvPr>
          <p:cNvSpPr txBox="1"/>
          <p:nvPr/>
        </p:nvSpPr>
        <p:spPr>
          <a:xfrm>
            <a:off x="6568786" y="1345540"/>
            <a:ext cx="5314932" cy="6293509"/>
          </a:xfrm>
          <a:prstGeom prst="rect">
            <a:avLst/>
          </a:prstGeom>
          <a:noFill/>
          <a:ln w="6350">
            <a:noFill/>
            <a:prstDash val="sysDash"/>
          </a:ln>
        </p:spPr>
        <p:txBody>
          <a:bodyPr wrap="square" lIns="91425" tIns="45700" rIns="91425" bIns="45700" rtlCol="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656467"/>
                </a:solidFill>
                <a:effectLst/>
                <a:uLnTx/>
                <a:uFillTx/>
                <a:latin typeface="Century Gothic" panose="020B0502020202020204" pitchFamily="34" charset="0"/>
                <a:ea typeface="Calibri"/>
                <a:cs typeface="Calibri"/>
                <a:sym typeface="Calibri"/>
              </a:rPr>
              <a:t>Key Highlights YTD May 24 (A)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656467"/>
              </a:solidFill>
              <a:effectLst/>
              <a:uLnTx/>
              <a:uFillTx/>
              <a:latin typeface="Century Gothic" panose="020B0502020202020204" pitchFamily="34" charset="0"/>
              <a:ea typeface="Calibri"/>
              <a:cs typeface="Calibri"/>
              <a:sym typeface="Calibri"/>
            </a:endParaRPr>
          </a:p>
          <a:p>
            <a:pPr marL="171450" marR="0" lvl="0" indent="-171450" algn="just" defTabSz="914400" rtl="0" eaLnBrk="1" fontAlgn="auto" latinLnBrk="0" hangingPunct="1">
              <a:lnSpc>
                <a:spcPct val="200000"/>
              </a:lnSpc>
              <a:spcBef>
                <a:spcPts val="0"/>
              </a:spcBef>
              <a:spcAft>
                <a:spcPts val="0"/>
              </a:spcAft>
              <a:buClrTx/>
              <a:buSzPct val="75000"/>
              <a:buFont typeface="Wingdings" panose="05000000000000000000" pitchFamily="2" charset="2"/>
              <a:buChar char="§"/>
              <a:tabLst/>
              <a:defRPr/>
            </a:pPr>
            <a:r>
              <a:rPr kumimoji="0" lang="en-US" sz="1100" b="0" i="0" u="none" strike="noStrike" kern="0" cap="none" spc="0" normalizeH="0" baseline="0" noProof="0" dirty="0">
                <a:ln>
                  <a:noFill/>
                </a:ln>
                <a:solidFill>
                  <a:srgbClr val="656467"/>
                </a:solidFill>
                <a:effectLst/>
                <a:uLnTx/>
                <a:uFillTx/>
                <a:latin typeface="Century Gothic" panose="020B0502020202020204" pitchFamily="34" charset="0"/>
                <a:ea typeface="Calibri"/>
                <a:cs typeface="Calibri"/>
                <a:sym typeface="Calibri"/>
              </a:rPr>
              <a:t>FEAST restructured its operations in FY24, to rationalize expenses and reduce the deficit. Accordingly, this year, FEAST    </a:t>
            </a:r>
          </a:p>
          <a:p>
            <a:pPr marL="342900" marR="0" lvl="5" indent="-171450" algn="just" defTabSz="914400" rtl="0" eaLnBrk="1" fontAlgn="auto" latinLnBrk="0" hangingPunct="1">
              <a:lnSpc>
                <a:spcPct val="200000"/>
              </a:lnSpc>
              <a:spcBef>
                <a:spcPts val="0"/>
              </a:spcBef>
              <a:spcAft>
                <a:spcPts val="0"/>
              </a:spcAft>
              <a:buClrTx/>
              <a:buSzTx/>
              <a:buFont typeface="Courier New" panose="02070309020205020404" pitchFamily="49" charset="0"/>
              <a:buChar char="o"/>
              <a:tabLst>
                <a:tab pos="457200" algn="l"/>
              </a:tabLst>
              <a:defRPr/>
            </a:pPr>
            <a:r>
              <a:rPr kumimoji="0" lang="en-US" sz="1100" b="0" i="0" u="none" strike="noStrike" kern="0" cap="none" spc="0" normalizeH="0" baseline="0" noProof="0" dirty="0">
                <a:ln>
                  <a:noFill/>
                </a:ln>
                <a:solidFill>
                  <a:srgbClr val="656467"/>
                </a:solidFill>
                <a:effectLst/>
                <a:uLnTx/>
                <a:uFillTx/>
                <a:latin typeface="Century Gothic" panose="020B0502020202020204" pitchFamily="34" charset="0"/>
                <a:ea typeface="Calibri"/>
                <a:cs typeface="Calibri"/>
                <a:sym typeface="Calibri"/>
              </a:rPr>
              <a:t>Hired Bookr to help with managed finance and accounting</a:t>
            </a:r>
            <a:r>
              <a:rPr lang="en-US" sz="1100" dirty="0">
                <a:solidFill>
                  <a:srgbClr val="656467"/>
                </a:solidFill>
                <a:latin typeface="Century Gothic" panose="020B0502020202020204" pitchFamily="34" charset="0"/>
                <a:ea typeface="Calibri"/>
                <a:cs typeface="Calibri"/>
                <a:sym typeface="Calibri"/>
              </a:rPr>
              <a:t>.</a:t>
            </a:r>
            <a:endParaRPr kumimoji="0" lang="en-US" sz="1100" b="0" i="0" u="none" strike="noStrike" kern="0" cap="none" spc="0" normalizeH="0" baseline="0" noProof="0" dirty="0">
              <a:ln>
                <a:noFill/>
              </a:ln>
              <a:solidFill>
                <a:srgbClr val="656467"/>
              </a:solidFill>
              <a:effectLst/>
              <a:uLnTx/>
              <a:uFillTx/>
              <a:latin typeface="Century Gothic" panose="020B0502020202020204" pitchFamily="34" charset="0"/>
              <a:ea typeface="Calibri"/>
              <a:cs typeface="Calibri"/>
              <a:sym typeface="Calibri"/>
            </a:endParaRPr>
          </a:p>
          <a:p>
            <a:pPr marL="342900" marR="0" lvl="5" indent="-171450" algn="just" defTabSz="914400" rtl="0" eaLnBrk="1" fontAlgn="auto" latinLnBrk="0" hangingPunct="1">
              <a:lnSpc>
                <a:spcPct val="200000"/>
              </a:lnSpc>
              <a:spcBef>
                <a:spcPts val="0"/>
              </a:spcBef>
              <a:spcAft>
                <a:spcPts val="0"/>
              </a:spcAft>
              <a:buClrTx/>
              <a:buSzTx/>
              <a:buFont typeface="Courier New" panose="02070309020205020404" pitchFamily="49" charset="0"/>
              <a:buChar char="o"/>
              <a:tabLst>
                <a:tab pos="457200" algn="l"/>
              </a:tabLst>
              <a:defRPr/>
            </a:pPr>
            <a:r>
              <a:rPr kumimoji="0" lang="en-US" sz="1100" b="0" i="0" u="none" strike="noStrike" kern="0" cap="none" spc="0" normalizeH="0" baseline="0" noProof="0" dirty="0">
                <a:ln>
                  <a:noFill/>
                </a:ln>
                <a:solidFill>
                  <a:srgbClr val="656467"/>
                </a:solidFill>
                <a:effectLst/>
                <a:uLnTx/>
                <a:uFillTx/>
                <a:latin typeface="Century Gothic" panose="020B0502020202020204" pitchFamily="34" charset="0"/>
                <a:ea typeface="Calibri"/>
                <a:cs typeface="Calibri"/>
                <a:sym typeface="Calibri"/>
              </a:rPr>
              <a:t>Created budgets, allocated resources to each program, and closely tracked weekly expenses and cash flows.</a:t>
            </a:r>
          </a:p>
          <a:p>
            <a:pPr marL="342900" marR="0" lvl="5" indent="-171450" algn="just" defTabSz="914400" rtl="0" eaLnBrk="1" fontAlgn="auto" latinLnBrk="0" hangingPunct="1">
              <a:lnSpc>
                <a:spcPct val="200000"/>
              </a:lnSpc>
              <a:spcBef>
                <a:spcPts val="0"/>
              </a:spcBef>
              <a:spcAft>
                <a:spcPts val="0"/>
              </a:spcAft>
              <a:buClrTx/>
              <a:buSzTx/>
              <a:buFont typeface="Courier New" panose="02070309020205020404" pitchFamily="49" charset="0"/>
              <a:buChar char="o"/>
              <a:tabLst>
                <a:tab pos="457200" algn="l"/>
              </a:tabLst>
              <a:defRPr/>
            </a:pPr>
            <a:r>
              <a:rPr kumimoji="0" lang="en-US" sz="1100" b="0" i="0" u="none" strike="noStrike" kern="0" cap="none" spc="0" normalizeH="0" baseline="0" noProof="0" dirty="0">
                <a:ln>
                  <a:noFill/>
                </a:ln>
                <a:solidFill>
                  <a:srgbClr val="656467"/>
                </a:solidFill>
                <a:effectLst/>
                <a:uLnTx/>
                <a:uFillTx/>
                <a:latin typeface="Century Gothic" panose="020B0502020202020204" pitchFamily="34" charset="0"/>
                <a:ea typeface="Calibri"/>
                <a:cs typeface="Calibri"/>
                <a:sym typeface="Calibri"/>
              </a:rPr>
              <a:t>Restructured headcount across its administration and programs.</a:t>
            </a:r>
          </a:p>
          <a:p>
            <a:pPr marL="342900" marR="0" lvl="5" indent="-171450" algn="just" defTabSz="914400" rtl="0" eaLnBrk="1" fontAlgn="auto" latinLnBrk="0" hangingPunct="1">
              <a:lnSpc>
                <a:spcPct val="200000"/>
              </a:lnSpc>
              <a:spcBef>
                <a:spcPts val="0"/>
              </a:spcBef>
              <a:spcAft>
                <a:spcPts val="0"/>
              </a:spcAft>
              <a:buClrTx/>
              <a:buSzTx/>
              <a:buFont typeface="Courier New" panose="02070309020205020404" pitchFamily="49" charset="0"/>
              <a:buChar char="o"/>
              <a:tabLst>
                <a:tab pos="457200" algn="l"/>
              </a:tabLst>
              <a:defRPr/>
            </a:pPr>
            <a:r>
              <a:rPr kumimoji="0" lang="en-US" sz="1100" b="0" i="0" u="none" strike="noStrike" kern="0" cap="none" spc="0" normalizeH="0" baseline="0" noProof="0" dirty="0">
                <a:ln>
                  <a:noFill/>
                </a:ln>
                <a:solidFill>
                  <a:srgbClr val="656467"/>
                </a:solidFill>
                <a:effectLst/>
                <a:uLnTx/>
                <a:uFillTx/>
                <a:latin typeface="Century Gothic" panose="020B0502020202020204" pitchFamily="34" charset="0"/>
                <a:ea typeface="Calibri"/>
                <a:cs typeface="Calibri"/>
                <a:sym typeface="Calibri"/>
              </a:rPr>
              <a:t>Implemented a renewed Delegation of Authority Matrix that documents various transactions and required approvals.</a:t>
            </a:r>
          </a:p>
          <a:p>
            <a:pPr marL="342900" marR="0" lvl="5" indent="-171450" algn="just" defTabSz="914400" rtl="0" eaLnBrk="1" fontAlgn="auto" latinLnBrk="0" hangingPunct="1">
              <a:lnSpc>
                <a:spcPct val="200000"/>
              </a:lnSpc>
              <a:spcBef>
                <a:spcPts val="0"/>
              </a:spcBef>
              <a:spcAft>
                <a:spcPts val="0"/>
              </a:spcAft>
              <a:buClrTx/>
              <a:buSzTx/>
              <a:buFont typeface="Courier New" panose="02070309020205020404" pitchFamily="49" charset="0"/>
              <a:buChar char="o"/>
              <a:tabLst>
                <a:tab pos="457200" algn="l"/>
              </a:tabLst>
              <a:defRPr/>
            </a:pPr>
            <a:r>
              <a:rPr kumimoji="0" lang="en-US" sz="1100" b="0" i="0" u="none" strike="noStrike" kern="0" cap="none" spc="0" normalizeH="0" baseline="0" noProof="0" dirty="0">
                <a:ln>
                  <a:noFill/>
                </a:ln>
                <a:solidFill>
                  <a:srgbClr val="656467"/>
                </a:solidFill>
                <a:effectLst/>
                <a:uLnTx/>
                <a:uFillTx/>
                <a:latin typeface="Century Gothic" panose="020B0502020202020204" pitchFamily="34" charset="0"/>
                <a:ea typeface="Calibri"/>
                <a:cs typeface="Calibri"/>
                <a:sym typeface="Calibri"/>
              </a:rPr>
              <a:t>Implemented an effective month-end and year-end close process</a:t>
            </a:r>
          </a:p>
          <a:p>
            <a:pPr marL="342900" marR="0" lvl="5" indent="-171450" algn="just" defTabSz="914400" rtl="0" eaLnBrk="1" fontAlgn="auto" latinLnBrk="0" hangingPunct="1">
              <a:lnSpc>
                <a:spcPct val="200000"/>
              </a:lnSpc>
              <a:spcBef>
                <a:spcPts val="0"/>
              </a:spcBef>
              <a:spcAft>
                <a:spcPts val="0"/>
              </a:spcAft>
              <a:buClrTx/>
              <a:buSzTx/>
              <a:buFont typeface="Courier New" panose="02070309020205020404" pitchFamily="49" charset="0"/>
              <a:buChar char="o"/>
              <a:tabLst>
                <a:tab pos="457200" algn="l"/>
              </a:tabLst>
              <a:defRPr/>
            </a:pPr>
            <a:r>
              <a:rPr kumimoji="0" lang="en-US" sz="1100" b="0" i="0" u="none" strike="noStrike" kern="0" cap="none" spc="0" normalizeH="0" baseline="0" noProof="0" dirty="0">
                <a:ln>
                  <a:noFill/>
                </a:ln>
                <a:solidFill>
                  <a:srgbClr val="656467"/>
                </a:solidFill>
                <a:effectLst/>
                <a:uLnTx/>
                <a:uFillTx/>
                <a:latin typeface="Century Gothic" panose="020B0502020202020204" pitchFamily="34" charset="0"/>
                <a:ea typeface="Calibri"/>
                <a:cs typeface="Calibri"/>
                <a:sym typeface="Calibri"/>
              </a:rPr>
              <a:t>Implemented an electronic vendor pay system with approvals aligned with the established Delegation of Authority, introduced credit card spend tracking with all approvals electronically documented, and reduced friction in accounting and month-end close.</a:t>
            </a:r>
            <a:endParaRPr kumimoji="0" lang="en-US" sz="1100" b="0" i="1" u="none" strike="noStrike" kern="0" cap="none" spc="0" normalizeH="0" baseline="0" noProof="0" dirty="0">
              <a:ln>
                <a:noFill/>
              </a:ln>
              <a:solidFill>
                <a:srgbClr val="656467"/>
              </a:solidFill>
              <a:effectLst/>
              <a:uLnTx/>
              <a:uFillTx/>
              <a:latin typeface="Century Gothic" panose="020B0502020202020204" pitchFamily="34" charset="0"/>
              <a:ea typeface="Calibri"/>
              <a:cs typeface="Calibri"/>
              <a:sym typeface="Calibri"/>
            </a:endParaRPr>
          </a:p>
          <a:p>
            <a:pPr marL="171450" marR="0" lvl="0" indent="-171450" algn="just" defTabSz="914400" rtl="0" eaLnBrk="1" fontAlgn="auto" latinLnBrk="0" hangingPunct="1">
              <a:lnSpc>
                <a:spcPct val="200000"/>
              </a:lnSpc>
              <a:spcBef>
                <a:spcPts val="0"/>
              </a:spcBef>
              <a:spcAft>
                <a:spcPts val="0"/>
              </a:spcAft>
              <a:buClrTx/>
              <a:buSzPct val="75000"/>
              <a:buFont typeface="Wingdings" panose="05000000000000000000" pitchFamily="2" charset="2"/>
              <a:buChar char="§"/>
              <a:tabLst/>
              <a:defRPr/>
            </a:pPr>
            <a:r>
              <a:rPr kumimoji="0" lang="en-US" sz="1100" b="0" i="0" u="none" strike="noStrike" kern="0" cap="none" spc="0" normalizeH="0" baseline="0" noProof="0" dirty="0">
                <a:ln>
                  <a:noFill/>
                </a:ln>
                <a:solidFill>
                  <a:srgbClr val="656467"/>
                </a:solidFill>
                <a:effectLst/>
                <a:uLnTx/>
                <a:uFillTx/>
                <a:latin typeface="Century Gothic" panose="020B0502020202020204" pitchFamily="34" charset="0"/>
                <a:ea typeface="Calibri"/>
                <a:cs typeface="Calibri"/>
                <a:sym typeface="Calibri"/>
              </a:rPr>
              <a:t> With improved oversight of finances and better financial practices, FEAST is expected to end the year with a lower deficit of 67% from the previous fiscal year. </a:t>
            </a:r>
          </a:p>
          <a:p>
            <a:pPr marL="171444" marR="0" lvl="0" indent="-171444"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IN" sz="1100" b="0" i="0" u="none" strike="noStrike" kern="0" cap="none" spc="0" normalizeH="0" baseline="0" noProof="0" dirty="0">
              <a:ln>
                <a:noFill/>
              </a:ln>
              <a:solidFill>
                <a:srgbClr val="656467"/>
              </a:solidFill>
              <a:effectLst/>
              <a:uLnTx/>
              <a:uFillTx/>
              <a:latin typeface="Century Gothic" panose="020B0502020202020204" pitchFamily="34" charset="0"/>
              <a:ea typeface="Calibri"/>
              <a:cs typeface="Calibri"/>
              <a:sym typeface="Calibri"/>
            </a:endParaRPr>
          </a:p>
        </p:txBody>
      </p:sp>
      <p:sp>
        <p:nvSpPr>
          <p:cNvPr id="48" name="TextBox 47">
            <a:extLst>
              <a:ext uri="{FF2B5EF4-FFF2-40B4-BE49-F238E27FC236}">
                <a16:creationId xmlns:a16="http://schemas.microsoft.com/office/drawing/2014/main" id="{3B618A8A-E892-0656-1775-C8317DBE7E52}"/>
              </a:ext>
            </a:extLst>
          </p:cNvPr>
          <p:cNvSpPr txBox="1"/>
          <p:nvPr/>
        </p:nvSpPr>
        <p:spPr>
          <a:xfrm>
            <a:off x="340194" y="3928364"/>
            <a:ext cx="5787717" cy="1488635"/>
          </a:xfrm>
          <a:prstGeom prst="rect">
            <a:avLst/>
          </a:prstGeom>
          <a:noFill/>
          <a:ln>
            <a:noFill/>
          </a:ln>
        </p:spPr>
        <p:txBody>
          <a:bodyPr wrap="square" lIns="91425" tIns="45700" rIns="91425" bIns="45700" rtlCol="0" anchor="ctr" anchorCtr="0">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500" b="1" dirty="0">
                <a:solidFill>
                  <a:srgbClr val="F37225"/>
                </a:solidFill>
                <a:latin typeface="Century Gothic" panose="020B0502020202020204" pitchFamily="34" charset="0"/>
                <a:ea typeface="Calibri"/>
                <a:cs typeface="Calibri"/>
                <a:sym typeface="Calibri"/>
              </a:rPr>
              <a:t>Jun</a:t>
            </a:r>
            <a:r>
              <a:rPr kumimoji="0" lang="en-US" sz="1500" b="1" i="0" u="none" strike="noStrike" kern="0" cap="none" spc="0" normalizeH="0" baseline="0" noProof="0" dirty="0">
                <a:ln>
                  <a:noFill/>
                </a:ln>
                <a:solidFill>
                  <a:srgbClr val="F37225"/>
                </a:solidFill>
                <a:effectLst/>
                <a:uLnTx/>
                <a:uFillTx/>
                <a:latin typeface="Century Gothic" panose="020B0502020202020204" pitchFamily="34" charset="0"/>
                <a:ea typeface="Calibri"/>
                <a:cs typeface="Calibri"/>
                <a:sym typeface="Calibri"/>
              </a:rPr>
              <a:t> 24 </a:t>
            </a:r>
            <a:r>
              <a:rPr lang="en-US" sz="1500" b="1" dirty="0">
                <a:solidFill>
                  <a:srgbClr val="F37225"/>
                </a:solidFill>
                <a:latin typeface="Century Gothic" panose="020B0502020202020204" pitchFamily="34" charset="0"/>
                <a:ea typeface="Calibri"/>
                <a:cs typeface="Calibri"/>
                <a:sym typeface="Calibri"/>
              </a:rPr>
              <a:t>- </a:t>
            </a:r>
            <a:r>
              <a:rPr kumimoji="0" lang="en-US" sz="1500" b="1" i="0" u="none" strike="noStrike" kern="0" cap="none" spc="0" normalizeH="0" baseline="0" noProof="0" dirty="0">
                <a:ln>
                  <a:noFill/>
                </a:ln>
                <a:solidFill>
                  <a:srgbClr val="F37225"/>
                </a:solidFill>
                <a:effectLst/>
                <a:uLnTx/>
                <a:uFillTx/>
                <a:latin typeface="Century Gothic" panose="020B0502020202020204" pitchFamily="34" charset="0"/>
                <a:ea typeface="Calibri"/>
                <a:cs typeface="Calibri"/>
                <a:sym typeface="Calibri"/>
              </a:rPr>
              <a:t>Dec 24 Estimates</a:t>
            </a:r>
            <a:endParaRPr kumimoji="0" lang="en-US" sz="1200" b="0" i="1" u="none" strike="noStrike" kern="0" cap="none" spc="0" normalizeH="0" baseline="0" noProof="0" dirty="0">
              <a:ln>
                <a:noFill/>
              </a:ln>
              <a:solidFill>
                <a:srgbClr val="000099"/>
              </a:solidFill>
              <a:effectLst/>
              <a:uLnTx/>
              <a:uFillTx/>
              <a:latin typeface="Century Gothic" panose="020B0502020202020204" pitchFamily="34" charset="0"/>
              <a:ea typeface="Calibri"/>
              <a:cs typeface="Calibri"/>
              <a:sym typeface="Calibri"/>
            </a:endParaRPr>
          </a:p>
          <a:p>
            <a:pPr marL="171444" marR="0" lvl="0" indent="-171444"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100" b="0" i="0" u="none" strike="noStrike" kern="0" cap="none" spc="0" normalizeH="0" baseline="0" noProof="0" dirty="0">
                <a:ln>
                  <a:noFill/>
                </a:ln>
                <a:solidFill>
                  <a:srgbClr val="676468"/>
                </a:solidFill>
                <a:effectLst/>
                <a:uLnTx/>
                <a:uFillTx/>
                <a:latin typeface="Century Gothic" panose="020B0502020202020204" pitchFamily="34" charset="0"/>
                <a:ea typeface="Calibri"/>
                <a:cs typeface="Calibri"/>
                <a:sym typeface="Calibri"/>
              </a:rPr>
              <a:t>For the remainder of FY24, FEAST expects to spend $500,000. Approximately 66% of these expenses are towards sustaining and growing the programs. To expand the reach further, it plans to augment resources in the Food Access program.</a:t>
            </a:r>
          </a:p>
          <a:p>
            <a:pPr marL="171444" marR="0" lvl="0" indent="-171444"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100" b="0" i="0" u="none" strike="noStrike" kern="0" cap="none" spc="0" normalizeH="0" baseline="0" noProof="0" dirty="0">
                <a:ln>
                  <a:noFill/>
                </a:ln>
                <a:solidFill>
                  <a:srgbClr val="676468"/>
                </a:solidFill>
                <a:effectLst/>
                <a:uLnTx/>
                <a:uFillTx/>
                <a:latin typeface="Century Gothic" panose="020B0502020202020204" pitchFamily="34" charset="0"/>
                <a:ea typeface="Calibri"/>
                <a:cs typeface="Calibri"/>
                <a:sym typeface="Calibri"/>
              </a:rPr>
              <a:t>Accordingly, FEAST estimates a requirement of ~ $1Mn to cover the deficit,</a:t>
            </a:r>
            <a:r>
              <a:rPr lang="en-US" sz="1100" dirty="0">
                <a:solidFill>
                  <a:srgbClr val="676468"/>
                </a:solidFill>
                <a:latin typeface="Century Gothic" panose="020B0502020202020204" pitchFamily="34" charset="0"/>
                <a:ea typeface="Calibri"/>
                <a:cs typeface="Calibri"/>
                <a:sym typeface="Calibri"/>
              </a:rPr>
              <a:t>maintain </a:t>
            </a:r>
            <a:r>
              <a:rPr kumimoji="0" lang="en-US" sz="1100" b="0" i="0" u="none" strike="noStrike" kern="0" cap="none" spc="0" normalizeH="0" baseline="0" noProof="0" dirty="0">
                <a:ln>
                  <a:noFill/>
                </a:ln>
                <a:solidFill>
                  <a:srgbClr val="676468"/>
                </a:solidFill>
                <a:effectLst/>
                <a:uLnTx/>
                <a:uFillTx/>
                <a:latin typeface="Century Gothic" panose="020B0502020202020204" pitchFamily="34" charset="0"/>
                <a:ea typeface="Calibri"/>
                <a:cs typeface="Calibri"/>
                <a:sym typeface="Calibri"/>
              </a:rPr>
              <a:t>adequate reserves and maintain financial stability.  </a:t>
            </a:r>
            <a:endParaRPr kumimoji="0" lang="en-US" sz="1200" b="0" i="0" u="none" strike="noStrike" kern="0" cap="none" spc="0" normalizeH="0" baseline="0" noProof="0" dirty="0">
              <a:ln>
                <a:noFill/>
              </a:ln>
              <a:solidFill>
                <a:srgbClr val="676468"/>
              </a:solidFill>
              <a:effectLst/>
              <a:uLnTx/>
              <a:uFillTx/>
              <a:latin typeface="Century Gothic" panose="020B0502020202020204" pitchFamily="34" charset="0"/>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200" b="0" i="1" u="none" strike="noStrike" kern="0" cap="none" spc="0" normalizeH="0" baseline="0" noProof="0" dirty="0">
              <a:ln>
                <a:noFill/>
              </a:ln>
              <a:solidFill>
                <a:srgbClr val="000099"/>
              </a:solidFill>
              <a:effectLst/>
              <a:uLnTx/>
              <a:uFillTx/>
              <a:latin typeface="Century Gothic" panose="020B0502020202020204" pitchFamily="34" charset="0"/>
              <a:ea typeface="Calibri"/>
              <a:cs typeface="Calibri"/>
              <a:sym typeface="Calibri"/>
            </a:endParaRPr>
          </a:p>
        </p:txBody>
      </p:sp>
      <p:sp>
        <p:nvSpPr>
          <p:cNvPr id="6" name="Title 1">
            <a:extLst>
              <a:ext uri="{FF2B5EF4-FFF2-40B4-BE49-F238E27FC236}">
                <a16:creationId xmlns:a16="http://schemas.microsoft.com/office/drawing/2014/main" id="{ABBF83E2-C8EC-9C8B-EE5E-AE9C227606FC}"/>
              </a:ext>
            </a:extLst>
          </p:cNvPr>
          <p:cNvSpPr>
            <a:spLocks noGrp="1"/>
          </p:cNvSpPr>
          <p:nvPr>
            <p:ph type="title"/>
          </p:nvPr>
        </p:nvSpPr>
        <p:spPr>
          <a:xfrm>
            <a:off x="219904" y="214676"/>
            <a:ext cx="11503152" cy="566928"/>
          </a:xfrm>
          <a:noFill/>
          <a:ln>
            <a:noFill/>
          </a:ln>
        </p:spPr>
        <p:txBody>
          <a:bodyPr lIns="91425" tIns="91425" rIns="91425" bIns="91425" anchor="ctr" anchorCtr="0"/>
          <a:lstStyle/>
          <a:p>
            <a:r>
              <a:rPr lang="en-US" sz="2400" b="1" dirty="0">
                <a:solidFill>
                  <a:srgbClr val="656467"/>
                </a:solidFill>
                <a:latin typeface="Century Gothic" panose="020B0502020202020204" pitchFamily="34" charset="0"/>
              </a:rPr>
              <a:t>Estimated Financial Performance FY24</a:t>
            </a:r>
          </a:p>
        </p:txBody>
      </p:sp>
      <p:sp>
        <p:nvSpPr>
          <p:cNvPr id="4" name="TextBox 3">
            <a:extLst>
              <a:ext uri="{FF2B5EF4-FFF2-40B4-BE49-F238E27FC236}">
                <a16:creationId xmlns:a16="http://schemas.microsoft.com/office/drawing/2014/main" id="{E22397C8-00CB-E05E-A0A0-9AA3EC8B669B}"/>
              </a:ext>
            </a:extLst>
          </p:cNvPr>
          <p:cNvSpPr txBox="1"/>
          <p:nvPr/>
        </p:nvSpPr>
        <p:spPr>
          <a:xfrm>
            <a:off x="219903" y="911231"/>
            <a:ext cx="8647871" cy="338554"/>
          </a:xfrm>
          <a:prstGeom prst="rect">
            <a:avLst/>
          </a:prstGeom>
          <a:noFill/>
          <a:ln>
            <a:noFill/>
          </a:ln>
        </p:spPr>
        <p:txBody>
          <a:bodyPr wrap="square">
            <a:spAutoFit/>
          </a:bodyPr>
          <a:lstStyle/>
          <a:p>
            <a:r>
              <a:rPr lang="en-US" sz="1600" b="1" dirty="0">
                <a:solidFill>
                  <a:srgbClr val="F37225"/>
                </a:solidFill>
                <a:latin typeface="Century Gothic" panose="020B0502020202020204" pitchFamily="34" charset="0"/>
              </a:rPr>
              <a:t>FY24 –YTD May 24 (A) and Projected Performance Estimates for Jun 24 – Dec 24</a:t>
            </a:r>
            <a:endParaRPr lang="en-US" sz="1600" dirty="0">
              <a:solidFill>
                <a:srgbClr val="F37225"/>
              </a:solidFill>
            </a:endParaRPr>
          </a:p>
        </p:txBody>
      </p:sp>
      <p:graphicFrame>
        <p:nvGraphicFramePr>
          <p:cNvPr id="5" name="Table 4">
            <a:extLst>
              <a:ext uri="{FF2B5EF4-FFF2-40B4-BE49-F238E27FC236}">
                <a16:creationId xmlns:a16="http://schemas.microsoft.com/office/drawing/2014/main" id="{37B63ABB-50F9-4C12-3175-F35DB9413F85}"/>
              </a:ext>
            </a:extLst>
          </p:cNvPr>
          <p:cNvGraphicFramePr>
            <a:graphicFrameLocks noGrp="1"/>
          </p:cNvGraphicFramePr>
          <p:nvPr>
            <p:extLst>
              <p:ext uri="{D42A27DB-BD31-4B8C-83A1-F6EECF244321}">
                <p14:modId xmlns:p14="http://schemas.microsoft.com/office/powerpoint/2010/main" val="2227304275"/>
              </p:ext>
            </p:extLst>
          </p:nvPr>
        </p:nvGraphicFramePr>
        <p:xfrm>
          <a:off x="308283" y="1369287"/>
          <a:ext cx="5625791" cy="2377438"/>
        </p:xfrm>
        <a:graphic>
          <a:graphicData uri="http://schemas.openxmlformats.org/drawingml/2006/table">
            <a:tbl>
              <a:tblPr firstRow="1" bandRow="1">
                <a:tableStyleId>{5C22544A-7EE6-4342-B048-85BDC9FD1C3A}</a:tableStyleId>
              </a:tblPr>
              <a:tblGrid>
                <a:gridCol w="1710347">
                  <a:extLst>
                    <a:ext uri="{9D8B030D-6E8A-4147-A177-3AD203B41FA5}">
                      <a16:colId xmlns:a16="http://schemas.microsoft.com/office/drawing/2014/main" val="199354259"/>
                    </a:ext>
                  </a:extLst>
                </a:gridCol>
                <a:gridCol w="1305148">
                  <a:extLst>
                    <a:ext uri="{9D8B030D-6E8A-4147-A177-3AD203B41FA5}">
                      <a16:colId xmlns:a16="http://schemas.microsoft.com/office/drawing/2014/main" val="3043236270"/>
                    </a:ext>
                  </a:extLst>
                </a:gridCol>
                <a:gridCol w="1305148">
                  <a:extLst>
                    <a:ext uri="{9D8B030D-6E8A-4147-A177-3AD203B41FA5}">
                      <a16:colId xmlns:a16="http://schemas.microsoft.com/office/drawing/2014/main" val="2666479174"/>
                    </a:ext>
                  </a:extLst>
                </a:gridCol>
                <a:gridCol w="1305148">
                  <a:extLst>
                    <a:ext uri="{9D8B030D-6E8A-4147-A177-3AD203B41FA5}">
                      <a16:colId xmlns:a16="http://schemas.microsoft.com/office/drawing/2014/main" val="1720826010"/>
                    </a:ext>
                  </a:extLst>
                </a:gridCol>
              </a:tblGrid>
              <a:tr h="339634">
                <a:tc>
                  <a:txBody>
                    <a:bodyPr/>
                    <a:lstStyle/>
                    <a:p>
                      <a:r>
                        <a:rPr lang="en-US" sz="1000" dirty="0">
                          <a:solidFill>
                            <a:srgbClr val="656467"/>
                          </a:solidFill>
                          <a:latin typeface="Century Gothic" panose="020B0502020202020204" pitchFamily="34" charset="0"/>
                        </a:rPr>
                        <a:t>Particulars</a:t>
                      </a:r>
                    </a:p>
                  </a:txBody>
                  <a:tcPr anchor="ctr">
                    <a:lnR w="3175"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noFill/>
                  </a:tcPr>
                </a:tc>
                <a:tc>
                  <a:txBody>
                    <a:bodyPr/>
                    <a:lstStyle/>
                    <a:p>
                      <a:pPr algn="ctr"/>
                      <a:r>
                        <a:rPr lang="en-US" sz="1000" b="1" dirty="0">
                          <a:solidFill>
                            <a:srgbClr val="656467"/>
                          </a:solidFill>
                          <a:latin typeface="Century Gothic" panose="020B0502020202020204" pitchFamily="34" charset="0"/>
                        </a:rPr>
                        <a:t>FY23</a:t>
                      </a:r>
                      <a:endParaRPr lang="en-IN" sz="1000" b="1" dirty="0">
                        <a:solidFill>
                          <a:srgbClr val="656467"/>
                        </a:solidFill>
                        <a:latin typeface="Century Gothic" panose="020B0502020202020204" pitchFamily="34" charset="0"/>
                      </a:endParaRP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656467"/>
                          </a:solidFill>
                          <a:latin typeface="Century Gothic" panose="020B0502020202020204" pitchFamily="34" charset="0"/>
                        </a:rPr>
                        <a:t>FY 24 (E)</a:t>
                      </a: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rgbClr val="656467"/>
                          </a:solidFill>
                          <a:latin typeface="Century Gothic" panose="020B0502020202020204" pitchFamily="34" charset="0"/>
                        </a:rPr>
                        <a:t>Variance</a:t>
                      </a:r>
                      <a:endParaRPr lang="en-US" sz="1000" b="1" dirty="0">
                        <a:solidFill>
                          <a:srgbClr val="656467"/>
                        </a:solidFill>
                        <a:latin typeface="Century Gothic" panose="020B0502020202020204" pitchFamily="34" charset="0"/>
                      </a:endParaRPr>
                    </a:p>
                  </a:txBody>
                  <a:tcPr anchor="ctr">
                    <a:lnL w="3175" cap="flat" cmpd="sng" algn="ctr">
                      <a:solidFill>
                        <a:schemeClr val="accent2">
                          <a:lumMod val="75000"/>
                        </a:schemeClr>
                      </a:solidFill>
                      <a:prstDash val="solid"/>
                      <a:round/>
                      <a:headEnd type="none" w="med" len="med"/>
                      <a:tailEnd type="none" w="med" len="med"/>
                    </a:lnL>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29315103"/>
                  </a:ext>
                </a:extLst>
              </a:tr>
              <a:tr h="339634">
                <a:tc>
                  <a:txBody>
                    <a:bodyPr/>
                    <a:lstStyle/>
                    <a:p>
                      <a:r>
                        <a:rPr lang="en-US" sz="1000" b="1" dirty="0">
                          <a:solidFill>
                            <a:srgbClr val="656467"/>
                          </a:solidFill>
                          <a:latin typeface="Century Gothic" panose="020B0502020202020204" pitchFamily="34" charset="0"/>
                        </a:rPr>
                        <a:t>Revenue</a:t>
                      </a:r>
                    </a:p>
                  </a:txBody>
                  <a:tcPr anchor="ctr">
                    <a:lnR w="3175"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pPr algn="ctr"/>
                      <a:r>
                        <a:rPr lang="en-IN" sz="1000" dirty="0">
                          <a:solidFill>
                            <a:srgbClr val="676468"/>
                          </a:solidFill>
                          <a:latin typeface="Century Gothic" panose="020B0502020202020204" pitchFamily="34" charset="0"/>
                        </a:rPr>
                        <a:t>$602,589 </a:t>
                      </a: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pPr algn="ctr"/>
                      <a:r>
                        <a:rPr lang="en-IN" sz="1000" b="0" u="none" strike="noStrike" cap="none" dirty="0">
                          <a:solidFill>
                            <a:schemeClr val="tx1"/>
                          </a:solidFill>
                          <a:latin typeface="Century Gothic" panose="020B0502020202020204" pitchFamily="34" charset="0"/>
                          <a:sym typeface="Arial"/>
                        </a:rPr>
                        <a:t> </a:t>
                      </a:r>
                      <a:r>
                        <a:rPr lang="en-IN" sz="1000" b="0" u="none" strike="noStrike" cap="none" dirty="0">
                          <a:solidFill>
                            <a:srgbClr val="676468"/>
                          </a:solidFill>
                          <a:latin typeface="Century Gothic" panose="020B0502020202020204" pitchFamily="34" charset="0"/>
                          <a:sym typeface="Arial"/>
                        </a:rPr>
                        <a:t>$928,324</a:t>
                      </a: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pPr algn="ctr"/>
                      <a:r>
                        <a:rPr lang="en-IN" sz="1000" b="0" u="none" strike="noStrike" cap="none" dirty="0">
                          <a:solidFill>
                            <a:srgbClr val="676468"/>
                          </a:solidFill>
                          <a:latin typeface="Century Gothic" panose="020B0502020202020204" pitchFamily="34" charset="0"/>
                          <a:sym typeface="Arial"/>
                        </a:rPr>
                        <a:t>54%</a:t>
                      </a:r>
                    </a:p>
                  </a:txBody>
                  <a:tcPr anchor="ctr">
                    <a:lnL w="3175" cap="flat" cmpd="sng" algn="ctr">
                      <a:solidFill>
                        <a:schemeClr val="accent2">
                          <a:lumMod val="75000"/>
                        </a:schemeClr>
                      </a:solidFill>
                      <a:prstDash val="solid"/>
                      <a:round/>
                      <a:headEnd type="none" w="med" len="med"/>
                      <a:tailEnd type="none" w="med" len="med"/>
                    </a:lnL>
                    <a:lnT w="6350"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2396014243"/>
                  </a:ext>
                </a:extLst>
              </a:tr>
              <a:tr h="339634">
                <a:tc gridSpan="3">
                  <a:txBody>
                    <a:bodyPr/>
                    <a:lstStyle/>
                    <a:p>
                      <a:r>
                        <a:rPr lang="en-US" sz="1000" b="1" dirty="0">
                          <a:solidFill>
                            <a:srgbClr val="656467"/>
                          </a:solidFill>
                          <a:latin typeface="Century Gothic" panose="020B0502020202020204" pitchFamily="34" charset="0"/>
                        </a:rPr>
                        <a:t>Expenses</a:t>
                      </a:r>
                    </a:p>
                  </a:txBody>
                  <a:tcPr anchor="ct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hMerge="1">
                  <a:txBody>
                    <a:bodyPr/>
                    <a:lstStyle/>
                    <a:p>
                      <a:endParaRPr lang="en-US"/>
                    </a:p>
                  </a:txBody>
                  <a:tcPr>
                    <a:lnT w="3175" cap="flat" cmpd="sng" algn="ctr">
                      <a:solidFill>
                        <a:schemeClr val="accent2">
                          <a:lumMod val="75000"/>
                        </a:schemeClr>
                      </a:solidFill>
                      <a:prstDash val="solid"/>
                      <a:round/>
                      <a:headEnd type="none" w="med" len="med"/>
                      <a:tailEnd type="none" w="med" len="med"/>
                    </a:lnT>
                  </a:tcPr>
                </a:tc>
                <a:tc hMerge="1">
                  <a:txBody>
                    <a:bodyPr/>
                    <a:lstStyle/>
                    <a:p>
                      <a:endParaRPr lang="en-US" sz="1000" dirty="0">
                        <a:solidFill>
                          <a:srgbClr val="656467"/>
                        </a:solidFill>
                        <a:latin typeface="Century Gothic" panose="020B0502020202020204" pitchFamily="34" charset="0"/>
                      </a:endParaRPr>
                    </a:p>
                  </a:txBody>
                  <a:tcPr anchor="ctr">
                    <a:lnL w="3175" cap="flat" cmpd="sng" algn="ctr">
                      <a:solidFill>
                        <a:schemeClr val="accent2">
                          <a:lumMod val="75000"/>
                        </a:schemeClr>
                      </a:solidFill>
                      <a:prstDash val="solid"/>
                      <a:round/>
                      <a:headEnd type="none" w="med" len="med"/>
                      <a:tailEnd type="none" w="med" len="med"/>
                    </a:lnL>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endParaRPr lang="en-US" sz="1000" b="1" dirty="0">
                        <a:solidFill>
                          <a:srgbClr val="656467"/>
                        </a:solidFill>
                        <a:latin typeface="Century Gothic" panose="020B0502020202020204" pitchFamily="34" charset="0"/>
                      </a:endParaRPr>
                    </a:p>
                  </a:txBody>
                  <a:tcPr anchor="ct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497079981"/>
                  </a:ext>
                </a:extLst>
              </a:tr>
              <a:tr h="339634">
                <a:tc>
                  <a:txBody>
                    <a:bodyPr/>
                    <a:lstStyle/>
                    <a:p>
                      <a:pPr lvl="1"/>
                      <a:r>
                        <a:rPr lang="en-US" sz="1000" b="1" dirty="0">
                          <a:solidFill>
                            <a:srgbClr val="656467"/>
                          </a:solidFill>
                          <a:latin typeface="Century Gothic" panose="020B0502020202020204" pitchFamily="34" charset="0"/>
                        </a:rPr>
                        <a:t>   Program</a:t>
                      </a:r>
                    </a:p>
                  </a:txBody>
                  <a:tcPr anchor="ctr">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pPr algn="ctr"/>
                      <a:r>
                        <a:rPr lang="en-US" sz="1000" dirty="0">
                          <a:solidFill>
                            <a:srgbClr val="656467"/>
                          </a:solidFill>
                          <a:latin typeface="Century Gothic" panose="020B0502020202020204" pitchFamily="34" charset="0"/>
                        </a:rPr>
                        <a:t>(809,488)</a:t>
                      </a: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pPr algn="ctr"/>
                      <a:r>
                        <a:rPr lang="en-US" sz="1000" dirty="0">
                          <a:solidFill>
                            <a:srgbClr val="656467"/>
                          </a:solidFill>
                          <a:latin typeface="Century Gothic" panose="020B0502020202020204" pitchFamily="34" charset="0"/>
                        </a:rPr>
                        <a:t>(631,387)</a:t>
                      </a: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pPr algn="ctr"/>
                      <a:r>
                        <a:rPr lang="en-US" sz="1000" dirty="0">
                          <a:solidFill>
                            <a:srgbClr val="656467"/>
                          </a:solidFill>
                          <a:latin typeface="Century Gothic" panose="020B0502020202020204" pitchFamily="34" charset="0"/>
                        </a:rPr>
                        <a:t>22%</a:t>
                      </a:r>
                    </a:p>
                  </a:txBody>
                  <a:tcPr anchor="ctr">
                    <a:lnL w="3175" cap="flat" cmpd="sng" algn="ctr">
                      <a:solidFill>
                        <a:schemeClr val="accent2">
                          <a:lumMod val="75000"/>
                        </a:schemeClr>
                      </a:solidFill>
                      <a:prstDash val="solid"/>
                      <a:round/>
                      <a:headEnd type="none" w="med" len="med"/>
                      <a:tailEnd type="none" w="med" len="med"/>
                    </a:lnL>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4289382931"/>
                  </a:ext>
                </a:extLst>
              </a:tr>
              <a:tr h="339634">
                <a:tc>
                  <a:txBody>
                    <a:bodyPr/>
                    <a:lstStyle/>
                    <a:p>
                      <a:pPr lvl="1"/>
                      <a:r>
                        <a:rPr lang="en-US" sz="1000" b="1" dirty="0">
                          <a:solidFill>
                            <a:srgbClr val="656467"/>
                          </a:solidFill>
                          <a:latin typeface="Century Gothic" panose="020B0502020202020204" pitchFamily="34" charset="0"/>
                        </a:rPr>
                        <a:t>   Admin</a:t>
                      </a:r>
                    </a:p>
                  </a:txBody>
                  <a:tcPr anchor="ctr">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pPr algn="ctr"/>
                      <a:r>
                        <a:rPr lang="en-US" sz="1000">
                          <a:solidFill>
                            <a:srgbClr val="656467"/>
                          </a:solidFill>
                          <a:latin typeface="Century Gothic" panose="020B0502020202020204" pitchFamily="34" charset="0"/>
                        </a:rPr>
                        <a:t>(266,142)</a:t>
                      </a:r>
                      <a:endParaRPr lang="en-US" sz="1000" dirty="0">
                        <a:solidFill>
                          <a:srgbClr val="656467"/>
                        </a:solidFill>
                        <a:latin typeface="Century Gothic" panose="020B0502020202020204" pitchFamily="34" charset="0"/>
                      </a:endParaRP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pPr algn="ctr"/>
                      <a:r>
                        <a:rPr lang="en-US" sz="1000" dirty="0">
                          <a:solidFill>
                            <a:srgbClr val="656467"/>
                          </a:solidFill>
                          <a:latin typeface="Century Gothic" panose="020B0502020202020204" pitchFamily="34" charset="0"/>
                        </a:rPr>
                        <a:t>(168,632)</a:t>
                      </a: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pPr algn="ctr"/>
                      <a:r>
                        <a:rPr lang="en-US" sz="1000" dirty="0">
                          <a:solidFill>
                            <a:srgbClr val="656467"/>
                          </a:solidFill>
                          <a:latin typeface="Century Gothic" panose="020B0502020202020204" pitchFamily="34" charset="0"/>
                        </a:rPr>
                        <a:t>37%</a:t>
                      </a:r>
                    </a:p>
                  </a:txBody>
                  <a:tcPr anchor="ctr">
                    <a:lnL w="3175" cap="flat" cmpd="sng" algn="ctr">
                      <a:solidFill>
                        <a:schemeClr val="accent2">
                          <a:lumMod val="75000"/>
                        </a:schemeClr>
                      </a:solidFill>
                      <a:prstDash val="solid"/>
                      <a:round/>
                      <a:headEnd type="none" w="med" len="med"/>
                      <a:tailEnd type="none" w="med" len="med"/>
                    </a:lnL>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460661172"/>
                  </a:ext>
                </a:extLst>
              </a:tr>
              <a:tr h="339634">
                <a:tc>
                  <a:txBody>
                    <a:bodyPr/>
                    <a:lstStyle/>
                    <a:p>
                      <a:pPr lvl="1"/>
                      <a:r>
                        <a:rPr lang="en-US" sz="1000" b="1" dirty="0">
                          <a:solidFill>
                            <a:srgbClr val="656467"/>
                          </a:solidFill>
                          <a:latin typeface="Century Gothic" panose="020B0502020202020204" pitchFamily="34" charset="0"/>
                        </a:rPr>
                        <a:t>   Fund raising</a:t>
                      </a:r>
                    </a:p>
                  </a:txBody>
                  <a:tcPr anchor="ctr">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noFill/>
                  </a:tcPr>
                </a:tc>
                <a:tc>
                  <a:txBody>
                    <a:bodyPr/>
                    <a:lstStyle/>
                    <a:p>
                      <a:pPr algn="ctr"/>
                      <a:r>
                        <a:rPr lang="en-US" sz="1000">
                          <a:solidFill>
                            <a:srgbClr val="656467"/>
                          </a:solidFill>
                          <a:latin typeface="Century Gothic" panose="020B0502020202020204" pitchFamily="34" charset="0"/>
                        </a:rPr>
                        <a:t>(261,834)</a:t>
                      </a:r>
                      <a:endParaRPr lang="en-US" sz="1000" dirty="0">
                        <a:solidFill>
                          <a:srgbClr val="656467"/>
                        </a:solidFill>
                        <a:latin typeface="Century Gothic" panose="020B0502020202020204" pitchFamily="34" charset="0"/>
                      </a:endParaRP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noFill/>
                  </a:tcPr>
                </a:tc>
                <a:tc>
                  <a:txBody>
                    <a:bodyPr/>
                    <a:lstStyle/>
                    <a:p>
                      <a:pPr algn="ctr"/>
                      <a:r>
                        <a:rPr lang="en-US" sz="1000" dirty="0">
                          <a:solidFill>
                            <a:srgbClr val="656467"/>
                          </a:solidFill>
                          <a:latin typeface="Century Gothic" panose="020B0502020202020204" pitchFamily="34" charset="0"/>
                        </a:rPr>
                        <a:t>(154,764)</a:t>
                      </a: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noFill/>
                  </a:tcPr>
                </a:tc>
                <a:tc>
                  <a:txBody>
                    <a:bodyPr/>
                    <a:lstStyle/>
                    <a:p>
                      <a:pPr algn="ctr"/>
                      <a:r>
                        <a:rPr lang="en-US" sz="1000" dirty="0">
                          <a:solidFill>
                            <a:srgbClr val="656467"/>
                          </a:solidFill>
                          <a:latin typeface="Century Gothic" panose="020B0502020202020204" pitchFamily="34" charset="0"/>
                        </a:rPr>
                        <a:t>41%</a:t>
                      </a:r>
                    </a:p>
                  </a:txBody>
                  <a:tcPr anchor="ctr">
                    <a:lnL w="3175" cap="flat" cmpd="sng" algn="ctr">
                      <a:solidFill>
                        <a:schemeClr val="accent2">
                          <a:lumMod val="75000"/>
                        </a:schemeClr>
                      </a:solidFill>
                      <a:prstDash val="solid"/>
                      <a:round/>
                      <a:headEnd type="none" w="med" len="med"/>
                      <a:tailEnd type="none" w="med" len="med"/>
                    </a:lnL>
                    <a:lnT w="3175"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2207477797"/>
                  </a:ext>
                </a:extLst>
              </a:tr>
              <a:tr h="339634">
                <a:tc>
                  <a:txBody>
                    <a:bodyPr/>
                    <a:lstStyle/>
                    <a:p>
                      <a:r>
                        <a:rPr lang="en-US" sz="1000" b="1" dirty="0">
                          <a:solidFill>
                            <a:srgbClr val="656467"/>
                          </a:solidFill>
                          <a:latin typeface="Century Gothic" panose="020B0502020202020204" pitchFamily="34" charset="0"/>
                        </a:rPr>
                        <a:t>Surplus / (Deficit)</a:t>
                      </a:r>
                    </a:p>
                  </a:txBody>
                  <a:tcPr anchor="ctr">
                    <a:lnR w="3175"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noFill/>
                  </a:tcPr>
                </a:tc>
                <a:tc>
                  <a:txBody>
                    <a:bodyPr/>
                    <a:lstStyle/>
                    <a:p>
                      <a:pPr algn="ctr"/>
                      <a:r>
                        <a:rPr lang="en-US" sz="1000" b="1" dirty="0">
                          <a:solidFill>
                            <a:srgbClr val="656467"/>
                          </a:solidFill>
                          <a:latin typeface="Century Gothic" panose="020B0502020202020204" pitchFamily="34" charset="0"/>
                        </a:rPr>
                        <a:t>(734,874)</a:t>
                      </a: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noFill/>
                  </a:tcPr>
                </a:tc>
                <a:tc>
                  <a:txBody>
                    <a:bodyPr/>
                    <a:lstStyle/>
                    <a:p>
                      <a:pPr algn="ctr"/>
                      <a:r>
                        <a:rPr lang="en-US" sz="1000" b="1" dirty="0">
                          <a:solidFill>
                            <a:srgbClr val="656467"/>
                          </a:solidFill>
                          <a:latin typeface="Century Gothic" panose="020B0502020202020204" pitchFamily="34" charset="0"/>
                        </a:rPr>
                        <a:t>(26,460)</a:t>
                      </a: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noFill/>
                  </a:tcPr>
                </a:tc>
                <a:tc>
                  <a:txBody>
                    <a:bodyPr/>
                    <a:lstStyle/>
                    <a:p>
                      <a:pPr algn="ctr"/>
                      <a:r>
                        <a:rPr lang="en-US" sz="1000" b="1" dirty="0">
                          <a:solidFill>
                            <a:srgbClr val="656467"/>
                          </a:solidFill>
                          <a:latin typeface="Century Gothic" panose="020B0502020202020204" pitchFamily="34" charset="0"/>
                        </a:rPr>
                        <a:t>96%</a:t>
                      </a:r>
                    </a:p>
                  </a:txBody>
                  <a:tcPr anchor="ctr">
                    <a:lnL w="3175" cap="flat" cmpd="sng" algn="ctr">
                      <a:solidFill>
                        <a:schemeClr val="accent2">
                          <a:lumMod val="75000"/>
                        </a:schemeClr>
                      </a:solidFill>
                      <a:prstDash val="solid"/>
                      <a:round/>
                      <a:headEnd type="none" w="med" len="med"/>
                      <a:tailEnd type="none" w="med" len="med"/>
                    </a:lnL>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818400262"/>
                  </a:ext>
                </a:extLst>
              </a:tr>
            </a:tbl>
          </a:graphicData>
        </a:graphic>
      </p:graphicFrame>
    </p:spTree>
    <p:extLst>
      <p:ext uri="{BB962C8B-B14F-4D97-AF65-F5344CB8AC3E}">
        <p14:creationId xmlns:p14="http://schemas.microsoft.com/office/powerpoint/2010/main" val="2073112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BCCEE669-DA3F-B47F-18CA-669B029A25CF}"/>
              </a:ext>
            </a:extLst>
          </p:cNvPr>
          <p:cNvGraphicFramePr>
            <a:graphicFrameLocks noGrp="1"/>
          </p:cNvGraphicFramePr>
          <p:nvPr>
            <p:extLst>
              <p:ext uri="{D42A27DB-BD31-4B8C-83A1-F6EECF244321}">
                <p14:modId xmlns:p14="http://schemas.microsoft.com/office/powerpoint/2010/main" val="2246540860"/>
              </p:ext>
            </p:extLst>
          </p:nvPr>
        </p:nvGraphicFramePr>
        <p:xfrm>
          <a:off x="4798525" y="1026287"/>
          <a:ext cx="3138996" cy="4301252"/>
        </p:xfrm>
        <a:graphic>
          <a:graphicData uri="http://schemas.openxmlformats.org/drawingml/2006/table">
            <a:tbl>
              <a:tblPr firstRow="1" bandRow="1">
                <a:tableStyleId>{5C22544A-7EE6-4342-B048-85BDC9FD1C3A}</a:tableStyleId>
              </a:tblPr>
              <a:tblGrid>
                <a:gridCol w="1046332">
                  <a:extLst>
                    <a:ext uri="{9D8B030D-6E8A-4147-A177-3AD203B41FA5}">
                      <a16:colId xmlns:a16="http://schemas.microsoft.com/office/drawing/2014/main" val="3869481542"/>
                    </a:ext>
                  </a:extLst>
                </a:gridCol>
                <a:gridCol w="1046332">
                  <a:extLst>
                    <a:ext uri="{9D8B030D-6E8A-4147-A177-3AD203B41FA5}">
                      <a16:colId xmlns:a16="http://schemas.microsoft.com/office/drawing/2014/main" val="4031726897"/>
                    </a:ext>
                  </a:extLst>
                </a:gridCol>
                <a:gridCol w="1046332">
                  <a:extLst>
                    <a:ext uri="{9D8B030D-6E8A-4147-A177-3AD203B41FA5}">
                      <a16:colId xmlns:a16="http://schemas.microsoft.com/office/drawing/2014/main" val="401467401"/>
                    </a:ext>
                  </a:extLst>
                </a:gridCol>
              </a:tblGrid>
              <a:tr h="365724">
                <a:tc gridSpan="3">
                  <a:txBody>
                    <a:bodyPr/>
                    <a:lstStyle/>
                    <a:p>
                      <a:pPr algn="ctr"/>
                      <a:r>
                        <a:rPr lang="en-US" sz="1200" dirty="0">
                          <a:solidFill>
                            <a:srgbClr val="656467"/>
                          </a:solidFill>
                          <a:latin typeface="Century Gothic" panose="020B0502020202020204" pitchFamily="34" charset="0"/>
                        </a:rPr>
                        <a:t>Cost per Participant on Total Attendance</a:t>
                      </a:r>
                    </a:p>
                  </a:txBody>
                  <a:tcPr anchor="ctr">
                    <a:lnB w="6350" cap="flat" cmpd="sng" algn="ctr">
                      <a:solidFill>
                        <a:schemeClr val="accent2">
                          <a:lumMod val="75000"/>
                        </a:schemeClr>
                      </a:solidFill>
                      <a:prstDash val="solid"/>
                      <a:round/>
                      <a:headEnd type="none" w="med" len="med"/>
                      <a:tailEnd type="none" w="med" len="med"/>
                    </a:lnB>
                    <a:noFill/>
                  </a:tcPr>
                </a:tc>
                <a:tc hMerge="1">
                  <a:txBody>
                    <a:bodyPr/>
                    <a:lstStyle/>
                    <a:p>
                      <a:endParaRPr lang="en-US" sz="1100" dirty="0">
                        <a:latin typeface="Century Gothic" panose="020B0502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B w="6350" cap="flat" cmpd="sng" algn="ctr">
                      <a:solidFill>
                        <a:schemeClr val="accent2">
                          <a:lumMod val="75000"/>
                        </a:schemeClr>
                      </a:solidFill>
                      <a:prstDash val="solid"/>
                      <a:round/>
                      <a:headEnd type="none" w="med" len="med"/>
                      <a:tailEnd type="none" w="med" len="med"/>
                    </a:lnB>
                    <a:noFill/>
                  </a:tcPr>
                </a:tc>
                <a:tc hMerge="1">
                  <a:txBody>
                    <a:bodyPr/>
                    <a:lstStyle/>
                    <a:p>
                      <a:endParaRPr lang="en-US" sz="1100" dirty="0">
                        <a:latin typeface="Century Gothic" panose="020B0502020202020204" pitchFamily="34" charset="0"/>
                      </a:endParaRPr>
                    </a:p>
                  </a:txBody>
                  <a:tcPr anchor="ctr">
                    <a:lnL w="3175" cap="flat" cmpd="sng" algn="ctr">
                      <a:noFill/>
                      <a:prstDash val="solid"/>
                      <a:round/>
                      <a:headEnd type="none" w="med" len="med"/>
                      <a:tailEnd type="none" w="med" len="med"/>
                    </a:lnL>
                    <a:lnB w="635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081222754"/>
                  </a:ext>
                </a:extLst>
              </a:tr>
              <a:tr h="214336">
                <a:tc>
                  <a:txBody>
                    <a:bodyPr/>
                    <a:lstStyle/>
                    <a:p>
                      <a:r>
                        <a:rPr lang="en-US" sz="1100" b="1" dirty="0">
                          <a:solidFill>
                            <a:srgbClr val="656467"/>
                          </a:solidFill>
                          <a:latin typeface="Century Gothic" panose="020B0502020202020204" pitchFamily="34" charset="0"/>
                        </a:rPr>
                        <a:t>FY22</a:t>
                      </a:r>
                    </a:p>
                  </a:txBody>
                  <a:tcPr anchor="ctr">
                    <a:lnR w="3175"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noFill/>
                  </a:tcPr>
                </a:tc>
                <a:tc>
                  <a:txBody>
                    <a:bodyPr/>
                    <a:lstStyle/>
                    <a:p>
                      <a:endParaRPr lang="en-US" sz="1100" b="1" dirty="0">
                        <a:solidFill>
                          <a:srgbClr val="656467"/>
                        </a:solidFill>
                        <a:latin typeface="Century Gothic" panose="020B0502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noFill/>
                  </a:tcPr>
                </a:tc>
                <a:tc>
                  <a:txBody>
                    <a:bodyPr/>
                    <a:lstStyle/>
                    <a:p>
                      <a:r>
                        <a:rPr lang="en-US" sz="1100" b="1" dirty="0">
                          <a:solidFill>
                            <a:srgbClr val="656467"/>
                          </a:solidFill>
                          <a:latin typeface="Century Gothic" panose="020B0502020202020204" pitchFamily="34" charset="0"/>
                        </a:rPr>
                        <a:t>FY23</a:t>
                      </a:r>
                    </a:p>
                  </a:txBody>
                  <a:tcPr anchor="ctr">
                    <a:lnL w="3175" cap="flat" cmpd="sng" algn="ctr">
                      <a:noFill/>
                      <a:prstDash val="solid"/>
                      <a:round/>
                      <a:headEnd type="none" w="med" len="med"/>
                      <a:tailEnd type="none" w="med" len="med"/>
                    </a:lnL>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2798992455"/>
                  </a:ext>
                </a:extLst>
              </a:tr>
              <a:tr h="217170">
                <a:tc gridSpan="3">
                  <a:txBody>
                    <a:bodyPr/>
                    <a:lstStyle/>
                    <a:p>
                      <a:pPr algn="ctr"/>
                      <a:r>
                        <a:rPr lang="en-US" sz="1100" b="1" dirty="0">
                          <a:solidFill>
                            <a:srgbClr val="3399FF"/>
                          </a:solidFill>
                          <a:latin typeface="Century Gothic" panose="020B0502020202020204" pitchFamily="34" charset="0"/>
                        </a:rPr>
                        <a:t>Core Nutrition</a:t>
                      </a:r>
                    </a:p>
                  </a:txBody>
                  <a:tcPr anchor="ctr">
                    <a:lnT w="6350"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hMerge="1">
                  <a:txBody>
                    <a:bodyPr/>
                    <a:lstStyle/>
                    <a:p>
                      <a:endParaRPr lang="en-US" sz="1100" dirty="0">
                        <a:latin typeface="Century Gothic" panose="020B0502020202020204" pitchFamily="34" charset="0"/>
                      </a:endParaRP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hMerge="1">
                  <a:txBody>
                    <a:bodyPr/>
                    <a:lstStyle/>
                    <a:p>
                      <a:endParaRPr lang="en-US" sz="1100" dirty="0">
                        <a:latin typeface="Century Gothic" panose="020B0502020202020204" pitchFamily="34" charset="0"/>
                      </a:endParaRPr>
                    </a:p>
                  </a:txBody>
                  <a:tcPr anchor="ctr">
                    <a:lnL w="3175" cap="flat" cmpd="sng" algn="ctr">
                      <a:solidFill>
                        <a:schemeClr val="accent2">
                          <a:lumMod val="75000"/>
                        </a:schemeClr>
                      </a:solidFill>
                      <a:prstDash val="solid"/>
                      <a:round/>
                      <a:headEnd type="none" w="med" len="med"/>
                      <a:tailEnd type="none" w="med" len="med"/>
                    </a:lnL>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187006370"/>
                  </a:ext>
                </a:extLst>
              </a:tr>
              <a:tr h="637163">
                <a:tc>
                  <a:txBody>
                    <a:bodyPr/>
                    <a:lstStyle/>
                    <a:p>
                      <a:r>
                        <a:rPr lang="en-US" sz="1100" dirty="0">
                          <a:solidFill>
                            <a:srgbClr val="656467"/>
                          </a:solidFill>
                          <a:latin typeface="Century Gothic" panose="020B0502020202020204" pitchFamily="34" charset="0"/>
                        </a:rPr>
                        <a:t>$654</a:t>
                      </a:r>
                    </a:p>
                  </a:txBody>
                  <a:tcPr anchor="ctr">
                    <a:lnR w="317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endParaRPr lang="en-US" sz="1100" dirty="0">
                        <a:latin typeface="Century Gothic" panose="020B0502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r>
                        <a:rPr lang="en-US" sz="1100" dirty="0">
                          <a:solidFill>
                            <a:srgbClr val="656467"/>
                          </a:solidFill>
                          <a:latin typeface="Century Gothic" panose="020B0502020202020204" pitchFamily="34" charset="0"/>
                        </a:rPr>
                        <a:t>$715</a:t>
                      </a:r>
                    </a:p>
                  </a:txBody>
                  <a:tcPr anchor="ctr">
                    <a:lnL w="3175" cap="flat" cmpd="sng" algn="ctr">
                      <a:noFill/>
                      <a:prstDash val="solid"/>
                      <a:round/>
                      <a:headEnd type="none" w="med" len="med"/>
                      <a:tailEnd type="none" w="med" len="med"/>
                    </a:lnL>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817861322"/>
                  </a:ext>
                </a:extLst>
              </a:tr>
              <a:tr h="235327">
                <a:tc gridSpan="3">
                  <a:txBody>
                    <a:bodyPr/>
                    <a:lstStyle/>
                    <a:p>
                      <a:pPr algn="ctr"/>
                      <a:r>
                        <a:rPr lang="en-US" sz="1100" b="1" dirty="0">
                          <a:solidFill>
                            <a:srgbClr val="F37225"/>
                          </a:solidFill>
                          <a:latin typeface="Century Gothic" panose="020B0502020202020204" pitchFamily="34" charset="0"/>
                        </a:rPr>
                        <a:t>Food Access</a:t>
                      </a:r>
                    </a:p>
                  </a:txBody>
                  <a:tcPr anchor="ct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hMerge="1">
                  <a:txBody>
                    <a:bodyPr/>
                    <a:lstStyle/>
                    <a:p>
                      <a:endParaRP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hMerge="1">
                  <a:txBody>
                    <a:bodyPr/>
                    <a:lstStyle/>
                    <a:p>
                      <a:endParaRPr lang="en-US" sz="1100" dirty="0">
                        <a:solidFill>
                          <a:srgbClr val="656467"/>
                        </a:solidFill>
                        <a:latin typeface="Century Gothic" panose="020B0502020202020204" pitchFamily="34" charset="0"/>
                      </a:endParaRPr>
                    </a:p>
                  </a:txBody>
                  <a:tcPr anchor="ctr">
                    <a:lnL w="3175" cap="flat" cmpd="sng" algn="ctr">
                      <a:solidFill>
                        <a:schemeClr val="accent2">
                          <a:lumMod val="75000"/>
                        </a:schemeClr>
                      </a:solidFill>
                      <a:prstDash val="solid"/>
                      <a:round/>
                      <a:headEnd type="none" w="med" len="med"/>
                      <a:tailEnd type="none" w="med" len="med"/>
                    </a:lnL>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2061774310"/>
                  </a:ext>
                </a:extLst>
              </a:tr>
              <a:tr h="637163">
                <a:tc>
                  <a:txBody>
                    <a:bodyPr/>
                    <a:lstStyle/>
                    <a:p>
                      <a:r>
                        <a:rPr lang="en-US" sz="1100" dirty="0">
                          <a:solidFill>
                            <a:srgbClr val="656467"/>
                          </a:solidFill>
                          <a:latin typeface="Century Gothic" panose="020B0502020202020204" pitchFamily="34" charset="0"/>
                        </a:rPr>
                        <a:t>$55</a:t>
                      </a:r>
                    </a:p>
                  </a:txBody>
                  <a:tcPr anchor="ctr">
                    <a:lnR w="317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endParaRPr lang="en-US" sz="1100" dirty="0">
                        <a:latin typeface="Century Gothic" panose="020B0502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r>
                        <a:rPr lang="en-US" sz="1100" dirty="0">
                          <a:solidFill>
                            <a:srgbClr val="656467"/>
                          </a:solidFill>
                          <a:latin typeface="Century Gothic" panose="020B0502020202020204" pitchFamily="34" charset="0"/>
                        </a:rPr>
                        <a:t>$186</a:t>
                      </a:r>
                    </a:p>
                  </a:txBody>
                  <a:tcPr anchor="ctr">
                    <a:lnL w="3175" cap="flat" cmpd="sng" algn="ctr">
                      <a:noFill/>
                      <a:prstDash val="solid"/>
                      <a:round/>
                      <a:headEnd type="none" w="med" len="med"/>
                      <a:tailEnd type="none" w="med" len="med"/>
                    </a:lnL>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2032360835"/>
                  </a:ext>
                </a:extLst>
              </a:tr>
              <a:tr h="186809">
                <a:tc gridSpan="3">
                  <a:txBody>
                    <a:bodyPr/>
                    <a:lstStyle/>
                    <a:p>
                      <a:pPr algn="ctr"/>
                      <a:r>
                        <a:rPr lang="en-US" sz="1100" b="1" dirty="0">
                          <a:solidFill>
                            <a:srgbClr val="3399FF"/>
                          </a:solidFill>
                          <a:latin typeface="Century Gothic" panose="020B0502020202020204" pitchFamily="34" charset="0"/>
                        </a:rPr>
                        <a:t>Training</a:t>
                      </a:r>
                    </a:p>
                  </a:txBody>
                  <a:tcPr anchor="ct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hMerge="1">
                  <a:txBody>
                    <a:bodyPr/>
                    <a:lstStyle/>
                    <a:p>
                      <a:endParaRPr lang="en-US" sz="1100" dirty="0">
                        <a:latin typeface="Century Gothic" panose="020B0502020202020204" pitchFamily="34" charset="0"/>
                      </a:endParaRPr>
                    </a:p>
                  </a:txBody>
                  <a:tcPr anchor="ctr">
                    <a:lnL w="3175" cap="flat" cmpd="sng" algn="ctr">
                      <a:solidFill>
                        <a:schemeClr val="accent2">
                          <a:lumMod val="75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hMerge="1">
                  <a:txBody>
                    <a:bodyPr/>
                    <a:lstStyle/>
                    <a:p>
                      <a:endParaRPr lang="en-US" sz="1100" dirty="0">
                        <a:solidFill>
                          <a:srgbClr val="656467"/>
                        </a:solidFill>
                        <a:latin typeface="Century Gothic" panose="020B0502020202020204" pitchFamily="34" charset="0"/>
                      </a:endParaRPr>
                    </a:p>
                  </a:txBody>
                  <a:tcPr anchor="ctr">
                    <a:lnL w="3175" cap="flat" cmpd="sng" algn="ctr">
                      <a:solidFill>
                        <a:schemeClr val="accent2">
                          <a:lumMod val="75000"/>
                        </a:schemeClr>
                      </a:solidFill>
                      <a:prstDash val="solid"/>
                      <a:round/>
                      <a:headEnd type="none" w="med" len="med"/>
                      <a:tailEnd type="none" w="med" len="med"/>
                    </a:lnL>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472320146"/>
                  </a:ext>
                </a:extLst>
              </a:tr>
              <a:tr h="637163">
                <a:tc>
                  <a:txBody>
                    <a:bodyPr/>
                    <a:lstStyle/>
                    <a:p>
                      <a:r>
                        <a:rPr lang="en-US" sz="1100">
                          <a:solidFill>
                            <a:srgbClr val="656467"/>
                          </a:solidFill>
                          <a:latin typeface="Century Gothic" panose="020B0502020202020204" pitchFamily="34" charset="0"/>
                        </a:rPr>
                        <a:t>$851</a:t>
                      </a:r>
                      <a:endParaRPr lang="en-US" sz="1100" dirty="0">
                        <a:solidFill>
                          <a:srgbClr val="656467"/>
                        </a:solidFill>
                        <a:latin typeface="Century Gothic" panose="020B0502020202020204" pitchFamily="34" charset="0"/>
                      </a:endParaRPr>
                    </a:p>
                  </a:txBody>
                  <a:tcPr anchor="ctr">
                    <a:lnR w="317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endParaRPr lang="en-US" sz="1100" dirty="0">
                        <a:latin typeface="Century Gothic" panose="020B0502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a:txBody>
                    <a:bodyPr/>
                    <a:lstStyle/>
                    <a:p>
                      <a:r>
                        <a:rPr lang="en-US" sz="1100" dirty="0">
                          <a:solidFill>
                            <a:srgbClr val="656467"/>
                          </a:solidFill>
                          <a:latin typeface="Century Gothic" panose="020B0502020202020204" pitchFamily="34" charset="0"/>
                        </a:rPr>
                        <a:t>$823</a:t>
                      </a:r>
                    </a:p>
                  </a:txBody>
                  <a:tcPr anchor="ctr">
                    <a:lnL w="3175" cap="flat" cmpd="sng" algn="ctr">
                      <a:noFill/>
                      <a:prstDash val="solid"/>
                      <a:round/>
                      <a:headEnd type="none" w="med" len="med"/>
                      <a:tailEnd type="none" w="med" len="med"/>
                    </a:lnL>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2383768001"/>
                  </a:ext>
                </a:extLst>
              </a:tr>
              <a:tr h="256032">
                <a:tc gridSpan="3">
                  <a:txBody>
                    <a:bodyPr/>
                    <a:lstStyle/>
                    <a:p>
                      <a:pPr algn="ctr"/>
                      <a:r>
                        <a:rPr lang="en-US" sz="1100" b="1" dirty="0">
                          <a:solidFill>
                            <a:srgbClr val="656467"/>
                          </a:solidFill>
                          <a:latin typeface="Century Gothic" panose="020B0502020202020204" pitchFamily="34" charset="0"/>
                        </a:rPr>
                        <a:t>Community Classes</a:t>
                      </a:r>
                    </a:p>
                  </a:txBody>
                  <a:tcPr anchor="ct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hMerge="1">
                  <a:txBody>
                    <a:bodyPr/>
                    <a:lstStyle/>
                    <a:p>
                      <a:endParaRPr lang="en-US" sz="1100" dirty="0">
                        <a:latin typeface="Century Gothic" panose="020B0502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tc hMerge="1">
                  <a:txBody>
                    <a:bodyPr/>
                    <a:lstStyle/>
                    <a:p>
                      <a:endParaRPr lang="en-US" sz="1100" dirty="0">
                        <a:solidFill>
                          <a:srgbClr val="656467"/>
                        </a:solidFill>
                        <a:latin typeface="Century Gothic" panose="020B0502020202020204" pitchFamily="34" charset="0"/>
                      </a:endParaRPr>
                    </a:p>
                  </a:txBody>
                  <a:tcPr anchor="ctr">
                    <a:lnL w="3175" cap="flat" cmpd="sng" algn="ctr">
                      <a:noFill/>
                      <a:prstDash val="solid"/>
                      <a:round/>
                      <a:headEnd type="none" w="med" len="med"/>
                      <a:tailEnd type="none" w="med" len="med"/>
                    </a:lnL>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121797799"/>
                  </a:ext>
                </a:extLst>
              </a:tr>
              <a:tr h="637163">
                <a:tc>
                  <a:txBody>
                    <a:bodyPr/>
                    <a:lstStyle/>
                    <a:p>
                      <a:r>
                        <a:rPr lang="en-US" sz="1100" dirty="0">
                          <a:solidFill>
                            <a:srgbClr val="656467"/>
                          </a:solidFill>
                          <a:latin typeface="Century Gothic" panose="020B0502020202020204" pitchFamily="34" charset="0"/>
                        </a:rPr>
                        <a:t>$216</a:t>
                      </a:r>
                    </a:p>
                  </a:txBody>
                  <a:tcPr anchor="ctr">
                    <a:lnR w="317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noFill/>
                  </a:tcPr>
                </a:tc>
                <a:tc>
                  <a:txBody>
                    <a:bodyPr/>
                    <a:lstStyle/>
                    <a:p>
                      <a:endParaRPr lang="en-US" sz="1100" dirty="0">
                        <a:latin typeface="Century Gothic" panose="020B0502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noFill/>
                  </a:tcPr>
                </a:tc>
                <a:tc>
                  <a:txBody>
                    <a:bodyPr/>
                    <a:lstStyle/>
                    <a:p>
                      <a:r>
                        <a:rPr lang="en-US" sz="1100" dirty="0">
                          <a:solidFill>
                            <a:srgbClr val="656467"/>
                          </a:solidFill>
                          <a:latin typeface="Century Gothic" panose="020B0502020202020204" pitchFamily="34" charset="0"/>
                        </a:rPr>
                        <a:t>$113</a:t>
                      </a:r>
                    </a:p>
                  </a:txBody>
                  <a:tcPr anchor="ctr">
                    <a:lnL w="3175" cap="flat" cmpd="sng" algn="ctr">
                      <a:noFill/>
                      <a:prstDash val="solid"/>
                      <a:round/>
                      <a:headEnd type="none" w="med" len="med"/>
                      <a:tailEnd type="none" w="med" len="med"/>
                    </a:lnL>
                    <a:lnT w="3175"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542390089"/>
                  </a:ext>
                </a:extLst>
              </a:tr>
            </a:tbl>
          </a:graphicData>
        </a:graphic>
      </p:graphicFrame>
      <p:sp>
        <p:nvSpPr>
          <p:cNvPr id="22" name="Title 1">
            <a:extLst>
              <a:ext uri="{FF2B5EF4-FFF2-40B4-BE49-F238E27FC236}">
                <a16:creationId xmlns:a16="http://schemas.microsoft.com/office/drawing/2014/main" id="{90E35747-0C04-D593-27C3-605A962A3CE8}"/>
              </a:ext>
            </a:extLst>
          </p:cNvPr>
          <p:cNvSpPr>
            <a:spLocks noGrp="1"/>
          </p:cNvSpPr>
          <p:nvPr>
            <p:ph type="title"/>
          </p:nvPr>
        </p:nvSpPr>
        <p:spPr>
          <a:xfrm>
            <a:off x="276304" y="251421"/>
            <a:ext cx="11503152" cy="566928"/>
          </a:xfrm>
        </p:spPr>
        <p:txBody>
          <a:bodyPr/>
          <a:lstStyle/>
          <a:p>
            <a:r>
              <a:rPr lang="en-US" sz="2400" b="1" dirty="0">
                <a:solidFill>
                  <a:srgbClr val="656467"/>
                </a:solidFill>
                <a:latin typeface="Century Gothic" panose="020B0502020202020204" pitchFamily="34" charset="0"/>
              </a:rPr>
              <a:t>Outcome Analysis</a:t>
            </a:r>
          </a:p>
        </p:txBody>
      </p:sp>
      <p:sp>
        <p:nvSpPr>
          <p:cNvPr id="2" name="TextBox 1">
            <a:extLst>
              <a:ext uri="{FF2B5EF4-FFF2-40B4-BE49-F238E27FC236}">
                <a16:creationId xmlns:a16="http://schemas.microsoft.com/office/drawing/2014/main" id="{6767A968-2E39-D8BC-0F9A-F89D01100BCE}"/>
              </a:ext>
            </a:extLst>
          </p:cNvPr>
          <p:cNvSpPr txBox="1"/>
          <p:nvPr/>
        </p:nvSpPr>
        <p:spPr>
          <a:xfrm>
            <a:off x="724447" y="1590530"/>
            <a:ext cx="2692485" cy="154294"/>
          </a:xfrm>
          <a:prstGeom prst="rect">
            <a:avLst/>
          </a:prstGeom>
          <a:noFill/>
          <a:ln>
            <a:noFill/>
          </a:ln>
        </p:spPr>
        <p:txBody>
          <a:bodyPr wrap="square" lIns="91425" tIns="45700" rIns="91425" bIns="457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50" b="1" i="0" u="none" strike="noStrike" kern="0" cap="none" spc="0" normalizeH="0" baseline="0" noProof="0" dirty="0">
              <a:ln>
                <a:noFill/>
              </a:ln>
              <a:solidFill>
                <a:srgbClr val="F37225"/>
              </a:solidFill>
              <a:effectLst/>
              <a:uLnTx/>
              <a:uFillTx/>
              <a:latin typeface="Century Gothic" panose="020B0502020202020204" pitchFamily="34" charset="0"/>
              <a:ea typeface="Calibri"/>
              <a:cs typeface="Calibri"/>
              <a:sym typeface="Calibri"/>
            </a:endParaRPr>
          </a:p>
        </p:txBody>
      </p:sp>
      <p:graphicFrame>
        <p:nvGraphicFramePr>
          <p:cNvPr id="42" name="Chart 41">
            <a:extLst>
              <a:ext uri="{FF2B5EF4-FFF2-40B4-BE49-F238E27FC236}">
                <a16:creationId xmlns:a16="http://schemas.microsoft.com/office/drawing/2014/main" id="{7A243C92-2A8F-8E5D-2593-92D9DF5FF8A5}"/>
              </a:ext>
            </a:extLst>
          </p:cNvPr>
          <p:cNvGraphicFramePr/>
          <p:nvPr>
            <p:extLst>
              <p:ext uri="{D42A27DB-BD31-4B8C-83A1-F6EECF244321}">
                <p14:modId xmlns:p14="http://schemas.microsoft.com/office/powerpoint/2010/main" val="881414787"/>
              </p:ext>
            </p:extLst>
          </p:nvPr>
        </p:nvGraphicFramePr>
        <p:xfrm>
          <a:off x="242818" y="5533214"/>
          <a:ext cx="4014935" cy="1595962"/>
        </p:xfrm>
        <a:graphic>
          <a:graphicData uri="http://schemas.openxmlformats.org/drawingml/2006/chart">
            <c:chart xmlns:c="http://schemas.openxmlformats.org/drawingml/2006/chart" xmlns:r="http://schemas.openxmlformats.org/officeDocument/2006/relationships" r:id="rId2"/>
          </a:graphicData>
        </a:graphic>
      </p:graphicFrame>
      <p:sp>
        <p:nvSpPr>
          <p:cNvPr id="52" name="TextBox 51">
            <a:extLst>
              <a:ext uri="{FF2B5EF4-FFF2-40B4-BE49-F238E27FC236}">
                <a16:creationId xmlns:a16="http://schemas.microsoft.com/office/drawing/2014/main" id="{5F70E92D-CEBA-A9CB-DD8D-BFF4960FA62E}"/>
              </a:ext>
            </a:extLst>
          </p:cNvPr>
          <p:cNvSpPr txBox="1"/>
          <p:nvPr/>
        </p:nvSpPr>
        <p:spPr>
          <a:xfrm>
            <a:off x="244568" y="4735233"/>
            <a:ext cx="3822606" cy="566928"/>
          </a:xfrm>
          <a:prstGeom prst="rect">
            <a:avLst/>
          </a:prstGeom>
          <a:noFill/>
          <a:ln>
            <a:noFill/>
          </a:ln>
        </p:spPr>
        <p:txBody>
          <a:bodyPr wrap="none" lIns="91425" tIns="45700" rIns="91425" bIns="45700" rtlCol="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50" b="0" i="1" u="none" strike="noStrike" kern="0" cap="none" spc="0" normalizeH="0" baseline="0" noProof="0" dirty="0">
              <a:ln>
                <a:noFill/>
              </a:ln>
              <a:solidFill>
                <a:srgbClr val="000099"/>
              </a:solidFill>
              <a:effectLst/>
              <a:uLnTx/>
              <a:uFillTx/>
              <a:latin typeface="Century Gothic" panose="020B0502020202020204" pitchFamily="34" charset="0"/>
              <a:ea typeface="Calibri"/>
              <a:cs typeface="Calibri"/>
              <a:sym typeface="Calibri"/>
            </a:endParaRPr>
          </a:p>
          <a:p>
            <a:pPr marL="171444" marR="0" lvl="0" indent="-17144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050" b="0" i="0" u="none" strike="noStrike" kern="0" cap="none" spc="0" normalizeH="0" baseline="0" noProof="0" dirty="0">
                <a:ln>
                  <a:noFill/>
                </a:ln>
                <a:solidFill>
                  <a:srgbClr val="676468"/>
                </a:solidFill>
                <a:effectLst/>
                <a:uLnTx/>
                <a:uFillTx/>
                <a:latin typeface="Century Gothic" panose="020B0502020202020204" pitchFamily="34" charset="0"/>
                <a:ea typeface="Calibri"/>
                <a:cs typeface="Calibri"/>
                <a:sym typeface="Calibri"/>
              </a:rPr>
              <a:t>Food scholarships and meals distributed doubled in FY23.</a:t>
            </a:r>
          </a:p>
          <a:p>
            <a:pPr marL="171444" marR="0" lvl="0" indent="-17144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050" b="0" i="0" u="none" strike="noStrike" kern="0" cap="none" spc="0" normalizeH="0" baseline="0" noProof="0" dirty="0">
                <a:ln>
                  <a:noFill/>
                </a:ln>
                <a:solidFill>
                  <a:srgbClr val="676468"/>
                </a:solidFill>
                <a:effectLst/>
                <a:uLnTx/>
                <a:uFillTx/>
                <a:latin typeface="Century Gothic" panose="020B0502020202020204" pitchFamily="34" charset="0"/>
                <a:ea typeface="Calibri"/>
                <a:cs typeface="Calibri"/>
                <a:sym typeface="Calibri"/>
              </a:rPr>
              <a:t>61,877 meals distributed in FY23  as compared to 28,299 in FY22.</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50" b="0" i="1" u="none" strike="noStrike" kern="0" cap="none" spc="0" normalizeH="0" baseline="0" noProof="0" dirty="0">
              <a:ln>
                <a:noFill/>
              </a:ln>
              <a:solidFill>
                <a:srgbClr val="000099"/>
              </a:solidFill>
              <a:effectLst/>
              <a:uLnTx/>
              <a:uFillTx/>
              <a:latin typeface="Century Gothic" panose="020B0502020202020204" pitchFamily="34" charset="0"/>
              <a:ea typeface="Calibri"/>
              <a:cs typeface="Calibri"/>
              <a:sym typeface="Calibri"/>
            </a:endParaRPr>
          </a:p>
        </p:txBody>
      </p:sp>
      <p:sp>
        <p:nvSpPr>
          <p:cNvPr id="53" name="TextBox 52">
            <a:extLst>
              <a:ext uri="{FF2B5EF4-FFF2-40B4-BE49-F238E27FC236}">
                <a16:creationId xmlns:a16="http://schemas.microsoft.com/office/drawing/2014/main" id="{57DC0893-4BC9-58FD-D957-CBF80073102D}"/>
              </a:ext>
            </a:extLst>
          </p:cNvPr>
          <p:cNvSpPr txBox="1"/>
          <p:nvPr/>
        </p:nvSpPr>
        <p:spPr>
          <a:xfrm>
            <a:off x="244568" y="7015351"/>
            <a:ext cx="4784632" cy="811518"/>
          </a:xfrm>
          <a:prstGeom prst="rect">
            <a:avLst/>
          </a:prstGeom>
          <a:noFill/>
          <a:ln>
            <a:noFill/>
          </a:ln>
        </p:spPr>
        <p:txBody>
          <a:bodyPr wrap="none" lIns="91425" tIns="45700" rIns="91425" bIns="45700" rtlCol="0" anchor="t" anchorCtr="0">
            <a:noAutofit/>
          </a:bodyPr>
          <a:lstStyle/>
          <a:p>
            <a:pPr marL="171444" marR="0" lvl="0" indent="-17144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srgbClr val="676468"/>
                </a:solidFill>
                <a:latin typeface="Century Gothic" panose="020B0502020202020204" pitchFamily="34" charset="0"/>
                <a:ea typeface="Calibri"/>
                <a:cs typeface="Calibri"/>
                <a:sym typeface="Calibri"/>
              </a:rPr>
              <a:t>Doubled</a:t>
            </a:r>
            <a:r>
              <a:rPr kumimoji="0" lang="en-US" sz="1050" b="0" i="0" u="none" strike="noStrike" kern="0" cap="none" spc="0" normalizeH="0" baseline="0" noProof="0" dirty="0">
                <a:ln>
                  <a:noFill/>
                </a:ln>
                <a:solidFill>
                  <a:srgbClr val="676468"/>
                </a:solidFill>
                <a:effectLst/>
                <a:uLnTx/>
                <a:uFillTx/>
                <a:latin typeface="Century Gothic" panose="020B0502020202020204" pitchFamily="34" charset="0"/>
                <a:ea typeface="Calibri"/>
                <a:cs typeface="Calibri"/>
                <a:sym typeface="Calibri"/>
              </a:rPr>
              <a:t> the number of their food distribution drives in FY23</a:t>
            </a:r>
            <a:endParaRPr kumimoji="0" lang="en-IN" sz="1050" b="0" i="0" u="none" strike="noStrike" kern="0" cap="none" spc="0" normalizeH="0" baseline="0" noProof="0" dirty="0">
              <a:ln>
                <a:noFill/>
              </a:ln>
              <a:solidFill>
                <a:srgbClr val="676468"/>
              </a:solidFill>
              <a:effectLst/>
              <a:uLnTx/>
              <a:uFillTx/>
              <a:latin typeface="Century Gothic" panose="020B0502020202020204" pitchFamily="34" charset="0"/>
              <a:ea typeface="Calibri"/>
              <a:cs typeface="Calibri"/>
              <a:sym typeface="Calibri"/>
            </a:endParaRPr>
          </a:p>
          <a:p>
            <a:pPr marL="171444" marR="0" lvl="0" indent="-171444"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050" b="0" i="0" u="none" strike="noStrike" kern="0" cap="none" spc="0" normalizeH="0" baseline="0" noProof="0" dirty="0">
                <a:ln>
                  <a:noFill/>
                </a:ln>
                <a:solidFill>
                  <a:srgbClr val="676468"/>
                </a:solidFill>
                <a:effectLst/>
                <a:uLnTx/>
                <a:uFillTx/>
                <a:latin typeface="Century Gothic" panose="020B0502020202020204" pitchFamily="34" charset="0"/>
                <a:ea typeface="Calibri"/>
                <a:cs typeface="Calibri"/>
                <a:sym typeface="Calibri"/>
              </a:rPr>
              <a:t>An open community food distribution event, not </a:t>
            </a:r>
            <a:br>
              <a:rPr kumimoji="0" lang="en-IN" sz="1050" b="0" i="0" u="none" strike="noStrike" kern="0" cap="none" spc="0" normalizeH="0" baseline="0" noProof="0" dirty="0">
                <a:ln>
                  <a:noFill/>
                </a:ln>
                <a:solidFill>
                  <a:srgbClr val="676468"/>
                </a:solidFill>
                <a:effectLst/>
                <a:uLnTx/>
                <a:uFillTx/>
                <a:latin typeface="Century Gothic" panose="020B0502020202020204" pitchFamily="34" charset="0"/>
                <a:ea typeface="Calibri"/>
                <a:cs typeface="Calibri"/>
                <a:sym typeface="Calibri"/>
              </a:rPr>
            </a:br>
            <a:r>
              <a:rPr kumimoji="0" lang="en-IN" sz="1050" b="0" i="0" u="none" strike="noStrike" kern="0" cap="none" spc="0" normalizeH="0" baseline="0" noProof="0" dirty="0">
                <a:ln>
                  <a:noFill/>
                </a:ln>
                <a:solidFill>
                  <a:srgbClr val="676468"/>
                </a:solidFill>
                <a:effectLst/>
                <a:uLnTx/>
                <a:uFillTx/>
                <a:latin typeface="Century Gothic" panose="020B0502020202020204" pitchFamily="34" charset="0"/>
                <a:ea typeface="Calibri"/>
                <a:cs typeface="Calibri"/>
                <a:sym typeface="Calibri"/>
              </a:rPr>
              <a:t>restricted to enrolled participants was organized.</a:t>
            </a:r>
          </a:p>
        </p:txBody>
      </p:sp>
      <p:cxnSp>
        <p:nvCxnSpPr>
          <p:cNvPr id="13" name="Straight Connector 12">
            <a:extLst>
              <a:ext uri="{FF2B5EF4-FFF2-40B4-BE49-F238E27FC236}">
                <a16:creationId xmlns:a16="http://schemas.microsoft.com/office/drawing/2014/main" id="{8D36287A-D183-AFA3-09F8-DD2C7A5CD9CE}"/>
              </a:ext>
            </a:extLst>
          </p:cNvPr>
          <p:cNvCxnSpPr>
            <a:cxnSpLocks/>
          </p:cNvCxnSpPr>
          <p:nvPr/>
        </p:nvCxnSpPr>
        <p:spPr>
          <a:xfrm>
            <a:off x="4705389" y="1297129"/>
            <a:ext cx="0" cy="6305550"/>
          </a:xfrm>
          <a:prstGeom prst="line">
            <a:avLst/>
          </a:prstGeom>
          <a:ln w="19050">
            <a:headEnd type="oval"/>
            <a:tailEnd type="oval"/>
          </a:ln>
          <a:effectLst>
            <a:outerShdw blurRad="114300" dist="50800" dir="5400000" algn="ctr" rotWithShape="0">
              <a:srgbClr val="F37225"/>
            </a:outerShdw>
          </a:effectLst>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836E97CF-3977-D4CB-B7FA-AF89BA8FFB1B}"/>
              </a:ext>
            </a:extLst>
          </p:cNvPr>
          <p:cNvSpPr txBox="1"/>
          <p:nvPr/>
        </p:nvSpPr>
        <p:spPr>
          <a:xfrm>
            <a:off x="8156501" y="1050382"/>
            <a:ext cx="3920614" cy="6603635"/>
          </a:xfrm>
          <a:prstGeom prst="rect">
            <a:avLst/>
          </a:prstGeom>
          <a:solidFill>
            <a:schemeClr val="bg1"/>
          </a:solidFill>
          <a:ln>
            <a:noFill/>
          </a:ln>
        </p:spPr>
        <p:txBody>
          <a:bodyPr wrap="square" lIns="91425" tIns="45700" rIns="91425" bIns="45700" rtlCol="0" anchor="t" anchorCtr="0">
            <a:noAutofit/>
          </a:bodyPr>
          <a:lstStyle/>
          <a:p>
            <a:pPr algn="just">
              <a:lnSpc>
                <a:spcPts val="1900"/>
              </a:lnSpc>
            </a:pPr>
            <a:r>
              <a:rPr lang="en-US" sz="1100" kern="100" dirty="0">
                <a:solidFill>
                  <a:srgbClr val="656467"/>
                </a:solidFill>
                <a:latin typeface="Century Gothic" panose="020B0502020202020204" pitchFamily="34" charset="0"/>
                <a:ea typeface="Aptos" panose="020B0004020202020204" pitchFamily="34" charset="0"/>
                <a:cs typeface="Times New Roman" panose="02020603050405020304" pitchFamily="18" charset="0"/>
              </a:rPr>
              <a:t>Tracking of outcomes has shown consistent growth, a testament to the program effectiveness.</a:t>
            </a:r>
          </a:p>
          <a:p>
            <a:pPr lvl="4" algn="just">
              <a:lnSpc>
                <a:spcPts val="1900"/>
              </a:lnSpc>
            </a:pPr>
            <a:r>
              <a:rPr lang="en-US" sz="1100" b="1" dirty="0">
                <a:solidFill>
                  <a:srgbClr val="3399FF"/>
                </a:solidFill>
                <a:latin typeface="Century Gothic" panose="020B0502020202020204" pitchFamily="34" charset="0"/>
                <a:ea typeface="Calibri"/>
                <a:cs typeface="Calibri"/>
              </a:rPr>
              <a:t>Core Nutrition</a:t>
            </a:r>
          </a:p>
          <a:p>
            <a:pPr marL="171444" lvl="4" indent="-171444" algn="just">
              <a:lnSpc>
                <a:spcPts val="1900"/>
              </a:lnSpc>
              <a:buFont typeface="Courier New" panose="02070309020205020404" pitchFamily="49" charset="0"/>
              <a:buChar char="o"/>
            </a:pPr>
            <a:r>
              <a:rPr lang="en-US" sz="1100" dirty="0">
                <a:solidFill>
                  <a:srgbClr val="656467"/>
                </a:solidFill>
                <a:latin typeface="Century Gothic" panose="020B0502020202020204" pitchFamily="34" charset="0"/>
                <a:ea typeface="Calibri"/>
                <a:cs typeface="Calibri"/>
              </a:rPr>
              <a:t>The launch of the Family feeding program in FY22 increased the reach of the core nutrition program.  </a:t>
            </a:r>
          </a:p>
          <a:p>
            <a:pPr marL="171444" lvl="4" indent="-171444" algn="just">
              <a:lnSpc>
                <a:spcPts val="1900"/>
              </a:lnSpc>
              <a:buFont typeface="Courier New" panose="02070309020205020404" pitchFamily="49" charset="0"/>
              <a:buChar char="o"/>
            </a:pPr>
            <a:r>
              <a:rPr lang="en-US" sz="1100" dirty="0">
                <a:solidFill>
                  <a:srgbClr val="656467"/>
                </a:solidFill>
                <a:latin typeface="Century Gothic" panose="020B0502020202020204" pitchFamily="34" charset="0"/>
                <a:ea typeface="Calibri"/>
                <a:cs typeface="Calibri"/>
              </a:rPr>
              <a:t>In FY23, the weekly food scholarships increased from $10 to $15, increasing per-participant expenditure.</a:t>
            </a:r>
          </a:p>
          <a:p>
            <a:pPr marL="171444" lvl="4" indent="-171444" algn="just">
              <a:lnSpc>
                <a:spcPts val="1900"/>
              </a:lnSpc>
              <a:buFont typeface="Courier New" panose="02070309020205020404" pitchFamily="49" charset="0"/>
              <a:buChar char="o"/>
            </a:pPr>
            <a:r>
              <a:rPr lang="en-US" sz="1100" dirty="0">
                <a:solidFill>
                  <a:srgbClr val="656467"/>
                </a:solidFill>
                <a:latin typeface="Century Gothic" panose="020B0502020202020204" pitchFamily="34" charset="0"/>
                <a:ea typeface="Calibri"/>
                <a:cs typeface="Calibri"/>
              </a:rPr>
              <a:t>The Health Educator(HE) in each Core Nutrition class was raised to 2 per class and pay increased from $18/hour in FY22 to $25/hour in FY23.</a:t>
            </a:r>
          </a:p>
          <a:p>
            <a:pPr lvl="4" algn="just">
              <a:lnSpc>
                <a:spcPts val="1900"/>
              </a:lnSpc>
            </a:pPr>
            <a:r>
              <a:rPr lang="en-US" sz="1100" b="1" dirty="0">
                <a:solidFill>
                  <a:srgbClr val="3399FF"/>
                </a:solidFill>
                <a:latin typeface="Century Gothic" panose="020B0502020202020204" pitchFamily="34" charset="0"/>
                <a:ea typeface="Calibri"/>
                <a:cs typeface="Calibri"/>
              </a:rPr>
              <a:t>Food Access</a:t>
            </a:r>
          </a:p>
          <a:p>
            <a:pPr marL="171444" lvl="4" indent="-171444" algn="just">
              <a:lnSpc>
                <a:spcPts val="1900"/>
              </a:lnSpc>
              <a:buFont typeface="Courier New" panose="02070309020205020404" pitchFamily="49" charset="0"/>
              <a:buChar char="o"/>
            </a:pPr>
            <a:r>
              <a:rPr lang="en-US" sz="1100" dirty="0">
                <a:solidFill>
                  <a:srgbClr val="656467"/>
                </a:solidFill>
                <a:latin typeface="Century Gothic" panose="020B0502020202020204" pitchFamily="34" charset="0"/>
              </a:rPr>
              <a:t>In FY23, FEAST doubled its food access program reach along with open community food distributions.</a:t>
            </a:r>
            <a:r>
              <a:rPr lang="en-US" sz="1100" dirty="0">
                <a:solidFill>
                  <a:srgbClr val="656467"/>
                </a:solidFill>
                <a:latin typeface="Century Gothic" panose="020B0502020202020204" pitchFamily="34" charset="0"/>
                <a:ea typeface="Calibri"/>
                <a:cs typeface="Calibri"/>
              </a:rPr>
              <a:t> </a:t>
            </a:r>
          </a:p>
          <a:p>
            <a:pPr marL="171444" lvl="4" indent="-171444" algn="just">
              <a:lnSpc>
                <a:spcPts val="1900"/>
              </a:lnSpc>
              <a:buFont typeface="Courier New" panose="02070309020205020404" pitchFamily="49" charset="0"/>
              <a:buChar char="o"/>
            </a:pPr>
            <a:r>
              <a:rPr lang="en-US" sz="1100" dirty="0">
                <a:solidFill>
                  <a:srgbClr val="656467"/>
                </a:solidFill>
                <a:latin typeface="Century Gothic" panose="020B0502020202020204" pitchFamily="34" charset="0"/>
                <a:ea typeface="Calibri"/>
                <a:cs typeface="Calibri"/>
              </a:rPr>
              <a:t>FEAST recognized a $125,000 one-time in-kind donation in FY23.</a:t>
            </a:r>
          </a:p>
          <a:p>
            <a:pPr lvl="4" algn="just">
              <a:lnSpc>
                <a:spcPts val="1900"/>
              </a:lnSpc>
            </a:pPr>
            <a:r>
              <a:rPr lang="en-US" sz="1100" b="1" dirty="0">
                <a:solidFill>
                  <a:srgbClr val="3399FF"/>
                </a:solidFill>
                <a:latin typeface="Century Gothic" panose="020B0502020202020204" pitchFamily="34" charset="0"/>
                <a:ea typeface="Calibri"/>
                <a:cs typeface="Calibri"/>
              </a:rPr>
              <a:t>Training</a:t>
            </a:r>
            <a:endParaRPr lang="en-US" sz="1100" dirty="0">
              <a:solidFill>
                <a:srgbClr val="3399FF"/>
              </a:solidFill>
              <a:latin typeface="Century Gothic" panose="020B0502020202020204" pitchFamily="34" charset="0"/>
              <a:ea typeface="Calibri"/>
              <a:cs typeface="Calibri"/>
            </a:endParaRPr>
          </a:p>
          <a:p>
            <a:pPr marL="171444" lvl="4" indent="-171444" algn="just">
              <a:lnSpc>
                <a:spcPts val="1900"/>
              </a:lnSpc>
              <a:buFont typeface="Courier New" panose="02070309020205020404" pitchFamily="49" charset="0"/>
              <a:buChar char="o"/>
            </a:pPr>
            <a:r>
              <a:rPr lang="en-US" sz="1100" dirty="0">
                <a:solidFill>
                  <a:srgbClr val="656467"/>
                </a:solidFill>
                <a:latin typeface="Century Gothic" panose="020B0502020202020204" pitchFamily="34" charset="0"/>
                <a:ea typeface="Calibri"/>
                <a:cs typeface="Calibri"/>
              </a:rPr>
              <a:t>There is heightened demand for trained Health Educators.</a:t>
            </a:r>
          </a:p>
          <a:p>
            <a:pPr marL="171444" lvl="4" indent="-171444" algn="just">
              <a:lnSpc>
                <a:spcPts val="1900"/>
              </a:lnSpc>
              <a:buFont typeface="Courier New" panose="02070309020205020404" pitchFamily="49" charset="0"/>
              <a:buChar char="o"/>
            </a:pPr>
            <a:r>
              <a:rPr lang="en-US" sz="1100" kern="100" dirty="0">
                <a:solidFill>
                  <a:srgbClr val="656467"/>
                </a:solidFill>
                <a:latin typeface="Century Gothic" panose="020B0502020202020204" pitchFamily="34" charset="0"/>
                <a:ea typeface="Aptos" panose="020B0004020202020204" pitchFamily="34" charset="0"/>
                <a:cs typeface="Times New Roman" panose="02020603050405020304" pitchFamily="18" charset="0"/>
              </a:rPr>
              <a:t>FEAST reduced the cost per trainee by increasing the batch size of each class.</a:t>
            </a:r>
          </a:p>
          <a:p>
            <a:pPr lvl="4" algn="just">
              <a:lnSpc>
                <a:spcPts val="1900"/>
              </a:lnSpc>
            </a:pPr>
            <a:r>
              <a:rPr lang="en-US" sz="1100" b="1" kern="100" dirty="0">
                <a:solidFill>
                  <a:srgbClr val="3399FF"/>
                </a:solidFill>
                <a:latin typeface="Century Gothic" panose="020B0502020202020204" pitchFamily="34" charset="0"/>
                <a:ea typeface="Aptos" panose="020B0004020202020204" pitchFamily="34" charset="0"/>
                <a:cs typeface="Times New Roman" panose="02020603050405020304" pitchFamily="18" charset="0"/>
              </a:rPr>
              <a:t>Community Classes</a:t>
            </a:r>
          </a:p>
          <a:p>
            <a:pPr marL="171444" lvl="4" indent="-171444" algn="just">
              <a:lnSpc>
                <a:spcPts val="1900"/>
              </a:lnSpc>
              <a:buFont typeface="Courier New" panose="02070309020205020404" pitchFamily="49" charset="0"/>
              <a:buChar char="o"/>
            </a:pPr>
            <a:r>
              <a:rPr lang="en-US" sz="1100" kern="100" dirty="0">
                <a:solidFill>
                  <a:srgbClr val="656467"/>
                </a:solidFill>
                <a:latin typeface="Century Gothic" panose="020B0502020202020204" pitchFamily="34" charset="0"/>
                <a:ea typeface="Aptos" panose="020B0004020202020204" pitchFamily="34" charset="0"/>
                <a:cs typeface="Times New Roman" panose="02020603050405020304" pitchFamily="18" charset="0"/>
              </a:rPr>
              <a:t>Open community classes and workshops witnessed a significant increase in FY23. </a:t>
            </a:r>
          </a:p>
          <a:p>
            <a:pPr marL="171444" lvl="4" indent="-171444" algn="just">
              <a:lnSpc>
                <a:spcPts val="1900"/>
              </a:lnSpc>
              <a:buFont typeface="Courier New" panose="02070309020205020404" pitchFamily="49" charset="0"/>
              <a:buChar char="o"/>
            </a:pPr>
            <a:r>
              <a:rPr lang="en-US" sz="1100" kern="100" dirty="0">
                <a:solidFill>
                  <a:srgbClr val="656467"/>
                </a:solidFill>
                <a:latin typeface="Century Gothic" panose="020B0502020202020204" pitchFamily="34" charset="0"/>
                <a:ea typeface="Aptos" panose="020B0004020202020204" pitchFamily="34" charset="0"/>
                <a:cs typeface="Times New Roman" panose="02020603050405020304" pitchFamily="18" charset="0"/>
              </a:rPr>
              <a:t>Increased community participation, facilitated by larger cohort sizes, helped reduce the cost per participant for community classes.</a:t>
            </a:r>
            <a:endParaRPr lang="en-IN" sz="1100" kern="100" dirty="0">
              <a:solidFill>
                <a:srgbClr val="656467"/>
              </a:solidFill>
              <a:latin typeface="Century Gothic" panose="020B0502020202020204" pitchFamily="34" charset="0"/>
              <a:ea typeface="Aptos" panose="020B0004020202020204" pitchFamily="34" charset="0"/>
              <a:cs typeface="Times New Roman" panose="02020603050405020304" pitchFamily="18" charset="0"/>
            </a:endParaRPr>
          </a:p>
          <a:p>
            <a:pPr algn="just"/>
            <a:endParaRPr lang="en-IN" sz="1100" i="1" dirty="0">
              <a:solidFill>
                <a:srgbClr val="656467"/>
              </a:solidFill>
              <a:latin typeface="Century Gothic" panose="020B0502020202020204" pitchFamily="34" charset="0"/>
              <a:ea typeface="Calibri"/>
              <a:cs typeface="Calibri"/>
              <a:sym typeface="Calibri"/>
            </a:endParaRPr>
          </a:p>
        </p:txBody>
      </p:sp>
      <p:sp>
        <p:nvSpPr>
          <p:cNvPr id="49" name="Arrow: Left-Right 48">
            <a:extLst>
              <a:ext uri="{FF2B5EF4-FFF2-40B4-BE49-F238E27FC236}">
                <a16:creationId xmlns:a16="http://schemas.microsoft.com/office/drawing/2014/main" id="{1D126B6F-84CB-33F5-12BF-59B50CBAE840}"/>
              </a:ext>
            </a:extLst>
          </p:cNvPr>
          <p:cNvSpPr/>
          <p:nvPr/>
        </p:nvSpPr>
        <p:spPr>
          <a:xfrm>
            <a:off x="5870541" y="4815058"/>
            <a:ext cx="990861" cy="412780"/>
          </a:xfrm>
          <a:prstGeom prst="leftRightArrow">
            <a:avLst/>
          </a:prstGeom>
          <a:solidFill>
            <a:srgbClr val="6564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Left-Right 39">
            <a:extLst>
              <a:ext uri="{FF2B5EF4-FFF2-40B4-BE49-F238E27FC236}">
                <a16:creationId xmlns:a16="http://schemas.microsoft.com/office/drawing/2014/main" id="{1346F88C-7166-7B72-4482-ADDE661F0ABB}"/>
              </a:ext>
            </a:extLst>
          </p:cNvPr>
          <p:cNvSpPr/>
          <p:nvPr/>
        </p:nvSpPr>
        <p:spPr>
          <a:xfrm>
            <a:off x="5858933" y="3936487"/>
            <a:ext cx="990861" cy="412780"/>
          </a:xfrm>
          <a:prstGeom prst="leftRightArrow">
            <a:avLst/>
          </a:prstGeom>
          <a:solidFill>
            <a:srgbClr val="6564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Left-Right 38">
            <a:extLst>
              <a:ext uri="{FF2B5EF4-FFF2-40B4-BE49-F238E27FC236}">
                <a16:creationId xmlns:a16="http://schemas.microsoft.com/office/drawing/2014/main" id="{877AE342-A581-2A46-F0A4-9B6A542107F1}"/>
              </a:ext>
            </a:extLst>
          </p:cNvPr>
          <p:cNvSpPr/>
          <p:nvPr/>
        </p:nvSpPr>
        <p:spPr>
          <a:xfrm>
            <a:off x="5858933" y="3049801"/>
            <a:ext cx="990861" cy="412780"/>
          </a:xfrm>
          <a:prstGeom prst="leftRightArrow">
            <a:avLst/>
          </a:prstGeom>
          <a:solidFill>
            <a:srgbClr val="6564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Left-Right 35">
            <a:extLst>
              <a:ext uri="{FF2B5EF4-FFF2-40B4-BE49-F238E27FC236}">
                <a16:creationId xmlns:a16="http://schemas.microsoft.com/office/drawing/2014/main" id="{838781CF-F0FC-A77F-620A-95B9475E4FFF}"/>
              </a:ext>
            </a:extLst>
          </p:cNvPr>
          <p:cNvSpPr/>
          <p:nvPr/>
        </p:nvSpPr>
        <p:spPr>
          <a:xfrm>
            <a:off x="5858933" y="2090116"/>
            <a:ext cx="990861" cy="412780"/>
          </a:xfrm>
          <a:prstGeom prst="leftRightArrow">
            <a:avLst/>
          </a:prstGeom>
          <a:solidFill>
            <a:srgbClr val="6564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white line drawing of a paper and an apple&#10;&#10;Description automatically generated">
            <a:extLst>
              <a:ext uri="{FF2B5EF4-FFF2-40B4-BE49-F238E27FC236}">
                <a16:creationId xmlns:a16="http://schemas.microsoft.com/office/drawing/2014/main" id="{C9A1B90D-8F3E-A8BE-24AA-24FF9B6D52BA}"/>
              </a:ext>
            </a:extLst>
          </p:cNvPr>
          <p:cNvPicPr>
            <a:picLocks noChangeAspect="1"/>
          </p:cNvPicPr>
          <p:nvPr/>
        </p:nvPicPr>
        <p:blipFill>
          <a:blip r:embed="rId3"/>
          <a:stretch>
            <a:fillRect/>
          </a:stretch>
        </p:blipFill>
        <p:spPr>
          <a:xfrm>
            <a:off x="6114296" y="2090116"/>
            <a:ext cx="512212" cy="454662"/>
          </a:xfrm>
          <a:prstGeom prst="rect">
            <a:avLst/>
          </a:prstGeom>
        </p:spPr>
      </p:pic>
      <p:pic>
        <p:nvPicPr>
          <p:cNvPr id="32" name="Picture 31" descr="A grocery basket with food in it&#10;&#10;Description automatically generated">
            <a:extLst>
              <a:ext uri="{FF2B5EF4-FFF2-40B4-BE49-F238E27FC236}">
                <a16:creationId xmlns:a16="http://schemas.microsoft.com/office/drawing/2014/main" id="{237C0A95-A86F-5BD6-E437-69DECFE94C00}"/>
              </a:ext>
            </a:extLst>
          </p:cNvPr>
          <p:cNvPicPr>
            <a:picLocks noChangeAspect="1"/>
          </p:cNvPicPr>
          <p:nvPr/>
        </p:nvPicPr>
        <p:blipFill>
          <a:blip r:embed="rId4"/>
          <a:stretch>
            <a:fillRect/>
          </a:stretch>
        </p:blipFill>
        <p:spPr>
          <a:xfrm>
            <a:off x="6109866" y="3000054"/>
            <a:ext cx="521072" cy="462527"/>
          </a:xfrm>
          <a:prstGeom prst="rect">
            <a:avLst/>
          </a:prstGeom>
        </p:spPr>
      </p:pic>
      <p:pic>
        <p:nvPicPr>
          <p:cNvPr id="35" name="Picture 34" descr="A grey circle with a light bulb and people&#10;&#10;Description automatically generated">
            <a:extLst>
              <a:ext uri="{FF2B5EF4-FFF2-40B4-BE49-F238E27FC236}">
                <a16:creationId xmlns:a16="http://schemas.microsoft.com/office/drawing/2014/main" id="{9F123ACA-C2FB-0840-FC54-E1011C464B3D}"/>
              </a:ext>
            </a:extLst>
          </p:cNvPr>
          <p:cNvPicPr>
            <a:picLocks noChangeAspect="1"/>
          </p:cNvPicPr>
          <p:nvPr/>
        </p:nvPicPr>
        <p:blipFill>
          <a:blip r:embed="rId5"/>
          <a:stretch>
            <a:fillRect/>
          </a:stretch>
        </p:blipFill>
        <p:spPr>
          <a:xfrm>
            <a:off x="6127607" y="3900470"/>
            <a:ext cx="485591" cy="431032"/>
          </a:xfrm>
          <a:prstGeom prst="rect">
            <a:avLst/>
          </a:prstGeom>
        </p:spPr>
      </p:pic>
      <p:pic>
        <p:nvPicPr>
          <p:cNvPr id="48" name="Picture 47" descr="A grey circle with a light bulb and people&#10;&#10;Description automatically generated">
            <a:extLst>
              <a:ext uri="{FF2B5EF4-FFF2-40B4-BE49-F238E27FC236}">
                <a16:creationId xmlns:a16="http://schemas.microsoft.com/office/drawing/2014/main" id="{350E0A85-B54A-3315-5E93-06865967987D}"/>
              </a:ext>
            </a:extLst>
          </p:cNvPr>
          <p:cNvPicPr>
            <a:picLocks noChangeAspect="1"/>
          </p:cNvPicPr>
          <p:nvPr/>
        </p:nvPicPr>
        <p:blipFill>
          <a:blip r:embed="rId5"/>
          <a:stretch>
            <a:fillRect/>
          </a:stretch>
        </p:blipFill>
        <p:spPr>
          <a:xfrm>
            <a:off x="6127607" y="4800026"/>
            <a:ext cx="498899" cy="442845"/>
          </a:xfrm>
          <a:prstGeom prst="rect">
            <a:avLst/>
          </a:prstGeom>
        </p:spPr>
      </p:pic>
      <p:sp>
        <p:nvSpPr>
          <p:cNvPr id="54" name="TextBox 53">
            <a:extLst>
              <a:ext uri="{FF2B5EF4-FFF2-40B4-BE49-F238E27FC236}">
                <a16:creationId xmlns:a16="http://schemas.microsoft.com/office/drawing/2014/main" id="{3E8582F4-C8F7-D7B1-494C-CBC639B39E79}"/>
              </a:ext>
            </a:extLst>
          </p:cNvPr>
          <p:cNvSpPr txBox="1"/>
          <p:nvPr/>
        </p:nvSpPr>
        <p:spPr>
          <a:xfrm>
            <a:off x="4862623" y="5811979"/>
            <a:ext cx="3074899" cy="1329723"/>
          </a:xfrm>
          <a:prstGeom prst="rect">
            <a:avLst/>
          </a:prstGeom>
          <a:noFill/>
          <a:ln w="6350">
            <a:solidFill>
              <a:srgbClr val="3399FF"/>
            </a:solidFill>
            <a:prstDash val="sysDash"/>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N" sz="1100" b="0" i="0" u="none" strike="noStrike" kern="100" cap="none" spc="0" normalizeH="0" baseline="0" noProof="0" dirty="0">
                <a:ln>
                  <a:noFill/>
                </a:ln>
                <a:solidFill>
                  <a:srgbClr val="656467"/>
                </a:solidFill>
                <a:effectLst/>
                <a:uLnTx/>
                <a:uFillTx/>
                <a:latin typeface="Century Gothic" panose="020B0502020202020204" pitchFamily="34" charset="0"/>
                <a:ea typeface="Aptos" panose="020B0004020202020204" pitchFamily="34" charset="0"/>
                <a:cs typeface="Times New Roman" panose="02020603050405020304" pitchFamily="18" charset="0"/>
                <a:sym typeface="Arial"/>
              </a:rPr>
              <a:t>In FY24 FEAST expects to serve 1,344 individuals.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IN" sz="1100" b="0" i="0" u="none" strike="noStrike" kern="100" cap="none" spc="0" normalizeH="0" baseline="0" noProof="0" dirty="0">
                <a:ln>
                  <a:noFill/>
                </a:ln>
                <a:solidFill>
                  <a:srgbClr val="656467"/>
                </a:solidFill>
                <a:effectLst/>
                <a:uLnTx/>
                <a:uFillTx/>
                <a:latin typeface="Century Gothic" panose="020B0502020202020204" pitchFamily="34" charset="0"/>
                <a:ea typeface="Aptos" panose="020B0004020202020204" pitchFamily="34" charset="0"/>
                <a:cs typeface="Times New Roman" panose="02020603050405020304" pitchFamily="18" charset="0"/>
                <a:sym typeface="Arial"/>
              </a:rPr>
              <a:t>With </a:t>
            </a:r>
            <a:r>
              <a:rPr kumimoji="0" lang="en-US" sz="1100" b="0" i="0" u="none" strike="noStrike" kern="100" cap="none" spc="0" normalizeH="0" baseline="0" noProof="0" dirty="0">
                <a:ln>
                  <a:noFill/>
                </a:ln>
                <a:solidFill>
                  <a:srgbClr val="656467"/>
                </a:solidFill>
                <a:effectLst/>
                <a:uLnTx/>
                <a:uFillTx/>
                <a:latin typeface="Century Gothic" panose="020B0502020202020204" pitchFamily="34" charset="0"/>
                <a:ea typeface="Aptos" panose="020B0004020202020204" pitchFamily="34" charset="0"/>
                <a:cs typeface="Times New Roman" panose="02020603050405020304" pitchFamily="18" charset="0"/>
                <a:sym typeface="Arial"/>
              </a:rPr>
              <a:t>continued support and contributions, FEAST expects to realize a greater impact in the months ahead of 2024. </a:t>
            </a:r>
          </a:p>
        </p:txBody>
      </p:sp>
      <p:cxnSp>
        <p:nvCxnSpPr>
          <p:cNvPr id="55" name="Straight Connector 54">
            <a:extLst>
              <a:ext uri="{FF2B5EF4-FFF2-40B4-BE49-F238E27FC236}">
                <a16:creationId xmlns:a16="http://schemas.microsoft.com/office/drawing/2014/main" id="{895427CE-D427-6862-F354-B291B1B17B6D}"/>
              </a:ext>
            </a:extLst>
          </p:cNvPr>
          <p:cNvCxnSpPr>
            <a:cxnSpLocks/>
          </p:cNvCxnSpPr>
          <p:nvPr/>
        </p:nvCxnSpPr>
        <p:spPr>
          <a:xfrm>
            <a:off x="8047012" y="1297129"/>
            <a:ext cx="0" cy="6305550"/>
          </a:xfrm>
          <a:prstGeom prst="line">
            <a:avLst/>
          </a:prstGeom>
          <a:ln w="19050">
            <a:headEnd type="oval"/>
            <a:tailEnd type="oval"/>
          </a:ln>
          <a:effectLst>
            <a:outerShdw blurRad="114300" dist="50800" dir="5400000" algn="ctr" rotWithShape="0">
              <a:srgbClr val="F37225"/>
            </a:outerShdw>
          </a:effectLst>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56036AB8-1A72-2E35-C9F7-59F5405C152D}"/>
              </a:ext>
            </a:extLst>
          </p:cNvPr>
          <p:cNvGraphicFramePr>
            <a:graphicFrameLocks/>
          </p:cNvGraphicFramePr>
          <p:nvPr>
            <p:extLst>
              <p:ext uri="{D42A27DB-BD31-4B8C-83A1-F6EECF244321}">
                <p14:modId xmlns:p14="http://schemas.microsoft.com/office/powerpoint/2010/main" val="804602479"/>
              </p:ext>
            </p:extLst>
          </p:nvPr>
        </p:nvGraphicFramePr>
        <p:xfrm>
          <a:off x="226525" y="1072939"/>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Chart 4">
            <a:extLst>
              <a:ext uri="{FF2B5EF4-FFF2-40B4-BE49-F238E27FC236}">
                <a16:creationId xmlns:a16="http://schemas.microsoft.com/office/drawing/2014/main" id="{81C483D1-45CE-C421-B2E5-C44B72FA66BE}"/>
              </a:ext>
            </a:extLst>
          </p:cNvPr>
          <p:cNvGraphicFramePr/>
          <p:nvPr>
            <p:extLst>
              <p:ext uri="{D42A27DB-BD31-4B8C-83A1-F6EECF244321}">
                <p14:modId xmlns:p14="http://schemas.microsoft.com/office/powerpoint/2010/main" val="1261504189"/>
              </p:ext>
            </p:extLst>
          </p:nvPr>
        </p:nvGraphicFramePr>
        <p:xfrm>
          <a:off x="538015" y="3316819"/>
          <a:ext cx="3948394" cy="159596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30510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FE3D27D-8BD8-40DB-81E2-E025FB87A030}"/>
              </a:ext>
            </a:extLst>
          </p:cNvPr>
          <p:cNvSpPr/>
          <p:nvPr/>
        </p:nvSpPr>
        <p:spPr>
          <a:xfrm>
            <a:off x="3609980" y="5838830"/>
            <a:ext cx="3257551" cy="1514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051" dirty="0">
              <a:solidFill>
                <a:srgbClr val="FFFFFF"/>
              </a:solidFill>
              <a:latin typeface="Arial"/>
            </a:endParaRPr>
          </a:p>
        </p:txBody>
      </p:sp>
      <p:sp>
        <p:nvSpPr>
          <p:cNvPr id="7" name="Title 6">
            <a:extLst>
              <a:ext uri="{FF2B5EF4-FFF2-40B4-BE49-F238E27FC236}">
                <a16:creationId xmlns:a16="http://schemas.microsoft.com/office/drawing/2014/main" id="{78E7657E-404C-4A34-BF15-5D6006AFADFD}"/>
              </a:ext>
            </a:extLst>
          </p:cNvPr>
          <p:cNvSpPr>
            <a:spLocks noGrp="1"/>
          </p:cNvSpPr>
          <p:nvPr>
            <p:ph type="ctrTitle"/>
          </p:nvPr>
        </p:nvSpPr>
        <p:spPr>
          <a:xfrm>
            <a:off x="3767140" y="685807"/>
            <a:ext cx="3671888" cy="695325"/>
          </a:xfrm>
        </p:spPr>
        <p:txBody>
          <a:bodyPr/>
          <a:lstStyle/>
          <a:p>
            <a:endParaRPr lang="en-GB" dirty="0"/>
          </a:p>
        </p:txBody>
      </p:sp>
      <p:sp>
        <p:nvSpPr>
          <p:cNvPr id="8" name="Rectangle 7">
            <a:extLst>
              <a:ext uri="{FF2B5EF4-FFF2-40B4-BE49-F238E27FC236}">
                <a16:creationId xmlns:a16="http://schemas.microsoft.com/office/drawing/2014/main" id="{52517B3F-D20E-4BE5-B94F-EA1FA7DE5F44}"/>
              </a:ext>
            </a:extLst>
          </p:cNvPr>
          <p:cNvSpPr/>
          <p:nvPr/>
        </p:nvSpPr>
        <p:spPr>
          <a:xfrm>
            <a:off x="-9624" y="1"/>
            <a:ext cx="12192000" cy="8229600"/>
          </a:xfrm>
          <a:prstGeom prst="rect">
            <a:avLst/>
          </a:prstGeom>
          <a:solidFill>
            <a:srgbClr val="F372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1" dirty="0"/>
          </a:p>
        </p:txBody>
      </p:sp>
      <p:pic>
        <p:nvPicPr>
          <p:cNvPr id="2" name="Picture 1">
            <a:extLst>
              <a:ext uri="{FF2B5EF4-FFF2-40B4-BE49-F238E27FC236}">
                <a16:creationId xmlns:a16="http://schemas.microsoft.com/office/drawing/2014/main" id="{D04767A7-1761-C048-807D-2E7E1EAD9A3B}"/>
              </a:ext>
            </a:extLst>
          </p:cNvPr>
          <p:cNvPicPr>
            <a:picLocks noChangeAspect="1"/>
          </p:cNvPicPr>
          <p:nvPr/>
        </p:nvPicPr>
        <p:blipFill>
          <a:blip r:embed="rId2"/>
          <a:stretch>
            <a:fillRect/>
          </a:stretch>
        </p:blipFill>
        <p:spPr>
          <a:xfrm>
            <a:off x="4016266" y="3351158"/>
            <a:ext cx="3925495" cy="1346139"/>
          </a:xfrm>
          <a:prstGeom prst="rect">
            <a:avLst/>
          </a:prstGeom>
        </p:spPr>
      </p:pic>
      <p:sp>
        <p:nvSpPr>
          <p:cNvPr id="3" name="TextBox 2">
            <a:extLst>
              <a:ext uri="{FF2B5EF4-FFF2-40B4-BE49-F238E27FC236}">
                <a16:creationId xmlns:a16="http://schemas.microsoft.com/office/drawing/2014/main" id="{3893B78D-023F-98C1-46F7-656B93529C70}"/>
              </a:ext>
            </a:extLst>
          </p:cNvPr>
          <p:cNvSpPr txBox="1"/>
          <p:nvPr/>
        </p:nvSpPr>
        <p:spPr>
          <a:xfrm>
            <a:off x="5153030" y="4424364"/>
            <a:ext cx="2200275" cy="685800"/>
          </a:xfrm>
          <a:prstGeom prst="rect">
            <a:avLst/>
          </a:prstGeom>
          <a:noFill/>
          <a:ln>
            <a:noFill/>
          </a:ln>
        </p:spPr>
        <p:txBody>
          <a:bodyPr wrap="none" lIns="68569" tIns="34275" rIns="68569" bIns="34275" rtlCol="0" anchor="t" anchorCtr="0">
            <a:noAutofit/>
          </a:bodyPr>
          <a:lstStyle/>
          <a:p>
            <a:r>
              <a:rPr lang="en-US" sz="788" dirty="0">
                <a:solidFill>
                  <a:schemeClr val="bg1"/>
                </a:solidFill>
                <a:latin typeface="Amasis MT Pro Black" panose="020F0502020204030204" pitchFamily="18" charset="0"/>
                <a:ea typeface="Calibri"/>
                <a:cs typeface="Calibri"/>
                <a:sym typeface="Calibri"/>
              </a:rPr>
              <a:t>FOOD      EDUCATION     ACCESS</a:t>
            </a:r>
          </a:p>
          <a:p>
            <a:r>
              <a:rPr lang="en-US" sz="788" dirty="0">
                <a:solidFill>
                  <a:schemeClr val="bg1"/>
                </a:solidFill>
                <a:latin typeface="Amasis MT Pro Black" panose="020F0502020204030204" pitchFamily="18" charset="0"/>
                <a:ea typeface="Calibri"/>
                <a:cs typeface="Calibri"/>
                <a:sym typeface="Calibri"/>
              </a:rPr>
              <a:t>SUPPORT       TOGETHER</a:t>
            </a:r>
            <a:endParaRPr lang="en-IN" sz="788" dirty="0">
              <a:solidFill>
                <a:schemeClr val="bg1"/>
              </a:solidFill>
              <a:latin typeface="Amasis MT Pro Black" panose="020F0502020204030204" pitchFamily="18" charset="0"/>
              <a:ea typeface="Calibri"/>
              <a:cs typeface="Calibri"/>
              <a:sym typeface="Calibri"/>
            </a:endParaRPr>
          </a:p>
        </p:txBody>
      </p:sp>
      <p:sp>
        <p:nvSpPr>
          <p:cNvPr id="4" name="Oval 3">
            <a:extLst>
              <a:ext uri="{FF2B5EF4-FFF2-40B4-BE49-F238E27FC236}">
                <a16:creationId xmlns:a16="http://schemas.microsoft.com/office/drawing/2014/main" id="{D27284BA-C184-E6D4-3825-1E23CC67C2C6}"/>
              </a:ext>
            </a:extLst>
          </p:cNvPr>
          <p:cNvSpPr/>
          <p:nvPr/>
        </p:nvSpPr>
        <p:spPr>
          <a:xfrm>
            <a:off x="5610673" y="3675320"/>
            <a:ext cx="0" cy="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051" dirty="0"/>
          </a:p>
        </p:txBody>
      </p:sp>
      <p:sp>
        <p:nvSpPr>
          <p:cNvPr id="6" name="Oval 5">
            <a:extLst>
              <a:ext uri="{FF2B5EF4-FFF2-40B4-BE49-F238E27FC236}">
                <a16:creationId xmlns:a16="http://schemas.microsoft.com/office/drawing/2014/main" id="{17F08B4B-BB44-6DFA-1AB8-090B1003E622}"/>
              </a:ext>
            </a:extLst>
          </p:cNvPr>
          <p:cNvSpPr/>
          <p:nvPr/>
        </p:nvSpPr>
        <p:spPr>
          <a:xfrm>
            <a:off x="6410769" y="3677981"/>
            <a:ext cx="0" cy="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051" dirty="0"/>
          </a:p>
        </p:txBody>
      </p:sp>
      <p:sp>
        <p:nvSpPr>
          <p:cNvPr id="11" name="Oval 10">
            <a:extLst>
              <a:ext uri="{FF2B5EF4-FFF2-40B4-BE49-F238E27FC236}">
                <a16:creationId xmlns:a16="http://schemas.microsoft.com/office/drawing/2014/main" id="{C599BFF8-78CF-64D1-C70E-DB9DF6A468BC}"/>
              </a:ext>
            </a:extLst>
          </p:cNvPr>
          <p:cNvSpPr/>
          <p:nvPr/>
        </p:nvSpPr>
        <p:spPr>
          <a:xfrm>
            <a:off x="5812688" y="3808229"/>
            <a:ext cx="0" cy="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051" dirty="0"/>
          </a:p>
        </p:txBody>
      </p:sp>
      <p:pic>
        <p:nvPicPr>
          <p:cNvPr id="5" name="Picture 4" descr="A group of circles on a black background&#10;&#10;Description automatically generated">
            <a:extLst>
              <a:ext uri="{FF2B5EF4-FFF2-40B4-BE49-F238E27FC236}">
                <a16:creationId xmlns:a16="http://schemas.microsoft.com/office/drawing/2014/main" id="{B35824B9-BE0C-94E4-E538-599789C740B7}"/>
              </a:ext>
            </a:extLst>
          </p:cNvPr>
          <p:cNvPicPr>
            <a:picLocks noChangeAspect="1"/>
          </p:cNvPicPr>
          <p:nvPr/>
        </p:nvPicPr>
        <p:blipFill>
          <a:blip r:embed="rId3">
            <a:biLevel thresh="25000"/>
          </a:blip>
          <a:stretch>
            <a:fillRect/>
          </a:stretch>
        </p:blipFill>
        <p:spPr>
          <a:xfrm>
            <a:off x="10769740" y="7777913"/>
            <a:ext cx="1070264" cy="235793"/>
          </a:xfrm>
          <a:prstGeom prst="rect">
            <a:avLst/>
          </a:prstGeom>
        </p:spPr>
      </p:pic>
      <p:sp>
        <p:nvSpPr>
          <p:cNvPr id="12" name="TextBox 11">
            <a:extLst>
              <a:ext uri="{FF2B5EF4-FFF2-40B4-BE49-F238E27FC236}">
                <a16:creationId xmlns:a16="http://schemas.microsoft.com/office/drawing/2014/main" id="{0FE93882-70EE-60E2-1546-261803AFBCEA}"/>
              </a:ext>
            </a:extLst>
          </p:cNvPr>
          <p:cNvSpPr txBox="1"/>
          <p:nvPr/>
        </p:nvSpPr>
        <p:spPr>
          <a:xfrm>
            <a:off x="9994678" y="7466768"/>
            <a:ext cx="1550124" cy="190500"/>
          </a:xfrm>
          <a:prstGeom prst="rect">
            <a:avLst/>
          </a:prstGeom>
          <a:noFill/>
          <a:ln>
            <a:noFill/>
          </a:ln>
        </p:spPr>
        <p:txBody>
          <a:bodyPr wrap="square" lIns="68569" tIns="34275" rIns="68569" bIns="34275" rtlCol="0" anchor="t" anchorCtr="0">
            <a:noAutofit/>
          </a:bodyPr>
          <a:lstStyle/>
          <a:p>
            <a:pPr algn="r"/>
            <a:r>
              <a:rPr lang="en-US" sz="900" i="1" dirty="0">
                <a:solidFill>
                  <a:schemeClr val="bg1"/>
                </a:solidFill>
                <a:latin typeface="+mj-lt"/>
                <a:ea typeface="Calibri"/>
                <a:cs typeface="Calibri"/>
                <a:sym typeface="Calibri"/>
              </a:rPr>
              <a:t>Compiled by:</a:t>
            </a:r>
          </a:p>
        </p:txBody>
      </p:sp>
    </p:spTree>
    <p:extLst>
      <p:ext uri="{BB962C8B-B14F-4D97-AF65-F5344CB8AC3E}">
        <p14:creationId xmlns:p14="http://schemas.microsoft.com/office/powerpoint/2010/main" val="4104290351"/>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lIns="91425" tIns="45700" rIns="91425" bIns="45700" anchor="t" anchorCtr="0">
        <a:noAutofit/>
      </a:bodyPr>
      <a:lstStyle>
        <a:defPPr rtl="0">
          <a:spcBef>
            <a:spcPts val="0"/>
          </a:spcBef>
          <a:buNone/>
          <a:defRPr sz="1200" i="1" dirty="0" smtClean="0">
            <a:solidFill>
              <a:srgbClr val="000099"/>
            </a:solidFill>
            <a:latin typeface="+mj-lt"/>
            <a:ea typeface="Calibri"/>
            <a:cs typeface="Calibri"/>
            <a:sym typeface="Calibri"/>
          </a:defRPr>
        </a:defPPr>
      </a:lstStyle>
    </a:tx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30023</TotalTime>
  <Words>1243</Words>
  <Application>Microsoft Office PowerPoint</Application>
  <PresentationFormat>Custom</PresentationFormat>
  <Paragraphs>240</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Amasis MT Pro Black</vt:lpstr>
      <vt:lpstr>Arial</vt:lpstr>
      <vt:lpstr>Avenir Book</vt:lpstr>
      <vt:lpstr>Calibri</vt:lpstr>
      <vt:lpstr>Century Gothic</vt:lpstr>
      <vt:lpstr>Courier New</vt:lpstr>
      <vt:lpstr>Wingdings</vt:lpstr>
      <vt:lpstr>Office Theme</vt:lpstr>
      <vt:lpstr>PowerPoint Presentation</vt:lpstr>
      <vt:lpstr>Financial Overview</vt:lpstr>
      <vt:lpstr>Financial Overview FY21 - FY23</vt:lpstr>
      <vt:lpstr>Functional Expenses Composition FY21 - FY23</vt:lpstr>
      <vt:lpstr>Estimated Financial Performance FY24</vt:lpstr>
      <vt:lpstr>Outcome Analysis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Enhanced security through device synchronization</dc:title>
  <dc:creator>James Munch</dc:creator>
  <cp:lastModifiedBy>Divya Vijayaraghavan</cp:lastModifiedBy>
  <cp:revision>1847</cp:revision>
  <cp:lastPrinted>2017-06-12T22:49:20Z</cp:lastPrinted>
  <dcterms:modified xsi:type="dcterms:W3CDTF">2024-10-29T15:23:10Z</dcterms:modified>
</cp:coreProperties>
</file>